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autoCompressPictures="0">
  <p:sldMasterIdLst>
    <p:sldMasterId id="2147483687" r:id="rId1"/>
  </p:sldMasterIdLst>
  <p:sldIdLst>
    <p:sldId id="273" r:id="rId2"/>
    <p:sldId id="267" r:id="rId3"/>
    <p:sldId id="257" r:id="rId4"/>
    <p:sldId id="262" r:id="rId5"/>
    <p:sldId id="265" r:id="rId6"/>
    <p:sldId id="268" r:id="rId7"/>
    <p:sldId id="269" r:id="rId8"/>
    <p:sldId id="258" r:id="rId9"/>
    <p:sldId id="259" r:id="rId10"/>
    <p:sldId id="260" r:id="rId11"/>
    <p:sldId id="263" r:id="rId12"/>
    <p:sldId id="264" r:id="rId13"/>
    <p:sldId id="270"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CC"/>
    <a:srgbClr val="FFFF99"/>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370" autoAdjust="0"/>
    <p:restoredTop sz="94660"/>
  </p:normalViewPr>
  <p:slideViewPr>
    <p:cSldViewPr snapToGrid="0">
      <p:cViewPr varScale="1">
        <p:scale>
          <a:sx n="143" d="100"/>
          <a:sy n="143" d="100"/>
        </p:scale>
        <p:origin x="-104" y="-4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7458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1035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089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570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92967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946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10/25/16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059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10/25/16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785231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10/25/16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430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56804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69850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10/25/16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10942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DUSNewLogo_lgUSE THIS ONE.jpg"/>
          <p:cNvPicPr>
            <a:picLocks noChangeAspect="1"/>
          </p:cNvPicPr>
          <p:nvPr/>
        </p:nvPicPr>
        <p:blipFill>
          <a:blip r:embed="rId2"/>
          <a:stretch>
            <a:fillRect/>
          </a:stretch>
        </p:blipFill>
        <p:spPr>
          <a:xfrm>
            <a:off x="4031488" y="1302931"/>
            <a:ext cx="4129025" cy="42521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https://static1.squarespace.com/static/54ef816fe4b078fcddf32f3d/t/57d313f81b631bc9d78cdcff/1473451054546/?format=1000w"/>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2895" y="2248930"/>
            <a:ext cx="3627127" cy="2472522"/>
          </a:xfrm>
          <a:prstGeom prst="rect">
            <a:avLst/>
          </a:prstGeom>
          <a:noFill/>
          <a:ln>
            <a:noFill/>
          </a:ln>
        </p:spPr>
      </p:pic>
      <p:sp>
        <p:nvSpPr>
          <p:cNvPr id="6" name="TextBox 5"/>
          <p:cNvSpPr txBox="1"/>
          <p:nvPr/>
        </p:nvSpPr>
        <p:spPr>
          <a:xfrm>
            <a:off x="4132917" y="363496"/>
            <a:ext cx="3810292" cy="6771084"/>
          </a:xfrm>
          <a:prstGeom prst="rect">
            <a:avLst/>
          </a:prstGeom>
          <a:noFill/>
        </p:spPr>
        <p:txBody>
          <a:bodyPr wrap="square" rtlCol="0">
            <a:spAutoFit/>
          </a:bodyPr>
          <a:lstStyle/>
          <a:p>
            <a:r>
              <a:rPr lang="en-US" sz="1200" b="1" dirty="0">
                <a:solidFill>
                  <a:schemeClr val="bg1"/>
                </a:solidFill>
              </a:rPr>
              <a:t>Becky Chinchen isn’t your typical Daystar Alumni. In fact, she didn’t graduate from Daystar at all. But Daystar University played an integral role in the birth of Amani ya Juu, a social enterprise that touches the lives of thousands of refugee women.  </a:t>
            </a:r>
            <a:endParaRPr lang="en-US" sz="1200" b="1" dirty="0" smtClean="0">
              <a:solidFill>
                <a:schemeClr val="bg1"/>
              </a:solidFill>
            </a:endParaRPr>
          </a:p>
          <a:p>
            <a:endParaRPr lang="en-US" sz="1200" b="1" dirty="0">
              <a:solidFill>
                <a:schemeClr val="bg1"/>
              </a:solidFill>
            </a:endParaRPr>
          </a:p>
          <a:p>
            <a:r>
              <a:rPr lang="en-US" sz="1200" b="1" dirty="0">
                <a:solidFill>
                  <a:schemeClr val="bg1"/>
                </a:solidFill>
              </a:rPr>
              <a:t>Becky, her husband, and their four daughters were missionaries in Liberia when civil war broke out. They were forced to flee, becoming refugees themselves. They relocated to Kenya in hopes to start their ministry there. </a:t>
            </a:r>
            <a:endParaRPr lang="en-US" sz="1200" b="1" dirty="0" smtClean="0">
              <a:solidFill>
                <a:schemeClr val="bg1"/>
              </a:solidFill>
            </a:endParaRPr>
          </a:p>
          <a:p>
            <a:endParaRPr lang="en-US" sz="1200" b="1" dirty="0">
              <a:solidFill>
                <a:schemeClr val="bg1"/>
              </a:solidFill>
            </a:endParaRPr>
          </a:p>
          <a:p>
            <a:r>
              <a:rPr lang="en-US" sz="1200" b="1" dirty="0" smtClean="0">
                <a:solidFill>
                  <a:schemeClr val="bg1"/>
                </a:solidFill>
              </a:rPr>
              <a:t>Becky </a:t>
            </a:r>
            <a:r>
              <a:rPr lang="en-US" sz="1200" b="1" dirty="0">
                <a:solidFill>
                  <a:schemeClr val="bg1"/>
                </a:solidFill>
              </a:rPr>
              <a:t>enrolled in three master’s level classes at Daystar University in order to learn more about their new home and country. One of the classes she took was Community Development and the Church. Becky said, “We had an assignment to create our own community development project and I found myself at a loss because I didn’t do healthcare or agriculture or water.” </a:t>
            </a:r>
            <a:r>
              <a:rPr lang="en-US" sz="1200" b="1" dirty="0" smtClean="0">
                <a:solidFill>
                  <a:schemeClr val="bg1"/>
                </a:solidFill>
              </a:rPr>
              <a:t>all </a:t>
            </a:r>
            <a:r>
              <a:rPr lang="en-US" sz="1200" b="1" dirty="0">
                <a:solidFill>
                  <a:schemeClr val="bg1"/>
                </a:solidFill>
              </a:rPr>
              <a:t>in need of healing</a:t>
            </a:r>
            <a:r>
              <a:rPr lang="en-US" sz="1200" b="1" dirty="0" smtClean="0">
                <a:solidFill>
                  <a:schemeClr val="bg1"/>
                </a:solidFill>
              </a:rPr>
              <a:t>.”</a:t>
            </a:r>
          </a:p>
          <a:p>
            <a:endParaRPr lang="en-US" sz="1200" b="1" dirty="0">
              <a:solidFill>
                <a:schemeClr val="bg1"/>
              </a:solidFill>
            </a:endParaRPr>
          </a:p>
          <a:p>
            <a:endParaRPr lang="en-US" sz="1200" b="1" dirty="0" smtClean="0">
              <a:solidFill>
                <a:schemeClr val="bg1"/>
              </a:solidFill>
            </a:endParaRPr>
          </a:p>
          <a:p>
            <a:r>
              <a:rPr lang="en-US" sz="1200" b="1" dirty="0">
                <a:solidFill>
                  <a:schemeClr val="bg1"/>
                </a:solidFill>
              </a:rPr>
              <a:t>So she decided to focus on what came naturally to her: textiles + refugees, with a focus on peace and reconciliation. “Because really, it doesn’t matter if we’re refugees or not, we all have this brokenness. We live in a broken world and we’re all in need of healing</a:t>
            </a:r>
            <a:r>
              <a:rPr lang="en-US" sz="1200" b="1" dirty="0" smtClean="0">
                <a:solidFill>
                  <a:schemeClr val="bg1"/>
                </a:solidFill>
              </a:rPr>
              <a:t>.”</a:t>
            </a:r>
          </a:p>
          <a:p>
            <a:endParaRPr lang="en-US" sz="1200" b="1" dirty="0" smtClean="0">
              <a:solidFill>
                <a:schemeClr val="bg1"/>
              </a:solidFill>
            </a:endParaRPr>
          </a:p>
          <a:p>
            <a:r>
              <a:rPr lang="en-US" sz="1200" b="1" dirty="0">
                <a:solidFill>
                  <a:schemeClr val="bg1"/>
                </a:solidFill>
              </a:rPr>
              <a:t>After turning in her paper and completing the course, Becky had no intention of implementing her project. </a:t>
            </a:r>
          </a:p>
          <a:p>
            <a:endParaRPr lang="en-US" sz="1200" b="1" dirty="0">
              <a:solidFill>
                <a:schemeClr val="bg1"/>
              </a:solidFill>
            </a:endParaRPr>
          </a:p>
          <a:p>
            <a:endParaRPr lang="en-US" sz="1400" b="1" dirty="0">
              <a:solidFill>
                <a:schemeClr val="bg1"/>
              </a:solidFill>
            </a:endParaRPr>
          </a:p>
        </p:txBody>
      </p:sp>
      <p:sp>
        <p:nvSpPr>
          <p:cNvPr id="7" name="TextBox 6"/>
          <p:cNvSpPr txBox="1"/>
          <p:nvPr/>
        </p:nvSpPr>
        <p:spPr>
          <a:xfrm>
            <a:off x="0" y="1325600"/>
            <a:ext cx="3645243" cy="923330"/>
          </a:xfrm>
          <a:prstGeom prst="rect">
            <a:avLst/>
          </a:prstGeom>
          <a:noFill/>
        </p:spPr>
        <p:txBody>
          <a:bodyPr wrap="square" rtlCol="0">
            <a:spAutoFit/>
          </a:bodyPr>
          <a:lstStyle/>
          <a:p>
            <a:pPr algn="ctr"/>
            <a:r>
              <a:rPr lang="en-US" b="1" dirty="0">
                <a:latin typeface="Helvetica"/>
                <a:cs typeface="Helvetica"/>
              </a:rPr>
              <a:t>BECKY CHINCHEN</a:t>
            </a:r>
            <a:br>
              <a:rPr lang="en-US" b="1" dirty="0">
                <a:latin typeface="Helvetica"/>
                <a:cs typeface="Helvetica"/>
              </a:rPr>
            </a:br>
            <a:r>
              <a:rPr lang="en-US" b="1" dirty="0">
                <a:latin typeface="Helvetica"/>
                <a:cs typeface="Helvetica"/>
              </a:rPr>
              <a:t>FOUNDER, AMANI YA JUU</a:t>
            </a:r>
          </a:p>
          <a:p>
            <a:pPr algn="ctr"/>
            <a:endParaRPr lang="en-US" dirty="0"/>
          </a:p>
        </p:txBody>
      </p:sp>
      <p:sp>
        <p:nvSpPr>
          <p:cNvPr id="8" name="TextBox 7"/>
          <p:cNvSpPr txBox="1"/>
          <p:nvPr/>
        </p:nvSpPr>
        <p:spPr>
          <a:xfrm>
            <a:off x="8048370" y="363496"/>
            <a:ext cx="3930037" cy="6586418"/>
          </a:xfrm>
          <a:prstGeom prst="rect">
            <a:avLst/>
          </a:prstGeom>
          <a:noFill/>
        </p:spPr>
        <p:txBody>
          <a:bodyPr wrap="square" rtlCol="0">
            <a:spAutoFit/>
          </a:bodyPr>
          <a:lstStyle/>
          <a:p>
            <a:r>
              <a:rPr lang="en-US" sz="1200" b="1" dirty="0">
                <a:solidFill>
                  <a:schemeClr val="bg1"/>
                </a:solidFill>
              </a:rPr>
              <a:t> But when she heard of some refugee women in need of work, she decided to put her project into </a:t>
            </a:r>
            <a:r>
              <a:rPr lang="en-US" sz="1200" b="1" dirty="0" smtClean="0">
                <a:solidFill>
                  <a:schemeClr val="bg1"/>
                </a:solidFill>
              </a:rPr>
              <a:t>action.  With </a:t>
            </a:r>
            <a:r>
              <a:rPr lang="en-US" sz="1200" b="1" dirty="0">
                <a:solidFill>
                  <a:schemeClr val="bg1"/>
                </a:solidFill>
              </a:rPr>
              <a:t>a personal loan of $500, the women began making place mats in Becky’s home in Nairobi and selling them at hotels, events, and local shops. Through the blend of ministry and business Amani ya Juu emerged as a holistic economic enterprise</a:t>
            </a:r>
            <a:r>
              <a:rPr lang="en-US" sz="1200" b="1" dirty="0" smtClean="0">
                <a:solidFill>
                  <a:schemeClr val="bg1"/>
                </a:solidFill>
              </a:rPr>
              <a:t>.</a:t>
            </a:r>
          </a:p>
          <a:p>
            <a:endParaRPr lang="en-US" sz="1200" b="1" dirty="0">
              <a:solidFill>
                <a:schemeClr val="bg1"/>
              </a:solidFill>
            </a:endParaRPr>
          </a:p>
          <a:p>
            <a:r>
              <a:rPr lang="en-US" sz="1200" b="1" dirty="0">
                <a:solidFill>
                  <a:schemeClr val="bg1"/>
                </a:solidFill>
              </a:rPr>
              <a:t>““Learning from an African professor at Daystar University was a huge part of the success of Amani</a:t>
            </a:r>
            <a:r>
              <a:rPr lang="en-US" sz="1200" b="1" dirty="0" smtClean="0">
                <a:solidFill>
                  <a:schemeClr val="bg1"/>
                </a:solidFill>
              </a:rPr>
              <a:t>.”</a:t>
            </a:r>
          </a:p>
          <a:p>
            <a:endParaRPr lang="en-US" sz="1200" b="1" dirty="0">
              <a:solidFill>
                <a:schemeClr val="bg1"/>
              </a:solidFill>
            </a:endParaRPr>
          </a:p>
          <a:p>
            <a:r>
              <a:rPr lang="en-US" sz="1200" b="1" dirty="0">
                <a:solidFill>
                  <a:schemeClr val="bg1"/>
                </a:solidFill>
              </a:rPr>
              <a:t>“And the rest is history,” Becky said. Amani ya Juu, meaning ‘peace from above’, provides a safe community for refugee women where they can heal from the wounds of their past, learn valuable skills, and make lasting friendships. </a:t>
            </a:r>
            <a:endParaRPr lang="en-US" sz="1200" b="1" dirty="0" smtClean="0">
              <a:solidFill>
                <a:schemeClr val="bg1"/>
              </a:solidFill>
            </a:endParaRPr>
          </a:p>
          <a:p>
            <a:endParaRPr lang="en-US" sz="1200" b="1" dirty="0">
              <a:solidFill>
                <a:schemeClr val="bg1"/>
              </a:solidFill>
            </a:endParaRPr>
          </a:p>
          <a:p>
            <a:r>
              <a:rPr lang="en-US" sz="1200" b="1" dirty="0" smtClean="0">
                <a:solidFill>
                  <a:schemeClr val="bg1"/>
                </a:solidFill>
              </a:rPr>
              <a:t>"</a:t>
            </a:r>
            <a:r>
              <a:rPr lang="en-US" sz="1200" b="1" dirty="0">
                <a:solidFill>
                  <a:schemeClr val="bg1"/>
                </a:solidFill>
              </a:rPr>
              <a:t>Learning from an African professor at Daystar University was a huge part of the success of Amani," Becky said. </a:t>
            </a:r>
            <a:endParaRPr lang="en-US" sz="1200" b="1" dirty="0" smtClean="0">
              <a:solidFill>
                <a:schemeClr val="bg1"/>
              </a:solidFill>
            </a:endParaRPr>
          </a:p>
          <a:p>
            <a:endParaRPr lang="en-US" sz="1200" b="1" dirty="0">
              <a:solidFill>
                <a:schemeClr val="bg1"/>
              </a:solidFill>
            </a:endParaRPr>
          </a:p>
          <a:p>
            <a:r>
              <a:rPr lang="en-US" sz="1200" b="1" dirty="0" smtClean="0">
                <a:solidFill>
                  <a:schemeClr val="bg1"/>
                </a:solidFill>
              </a:rPr>
              <a:t>The </a:t>
            </a:r>
            <a:r>
              <a:rPr lang="en-US" sz="1200" b="1" dirty="0">
                <a:solidFill>
                  <a:schemeClr val="bg1"/>
                </a:solidFill>
              </a:rPr>
              <a:t>seeds of peace that were first sown in the Nairobi center have continued to spread and multiply. As women returned to their home countries or repatriated to new homelands, they take Amani with them. A presence of peace has been established in numerous cities, countries and communities, wherever women with a vision of peace have gone –Kakuma Refugee Camp, Rwanda, Maasailand, Burundi, Somali Eastleigh, Mathare slums, Gulu Uganda, Liberia, Washington DC, Chattanooga and more.</a:t>
            </a:r>
          </a:p>
          <a:p>
            <a:endParaRPr lang="en-US" sz="1400" b="1" dirty="0">
              <a:solidFill>
                <a:schemeClr val="bg1"/>
              </a:solidFill>
            </a:endParaRPr>
          </a:p>
        </p:txBody>
      </p:sp>
      <p:sp>
        <p:nvSpPr>
          <p:cNvPr id="9" name="TextBox 8"/>
          <p:cNvSpPr txBox="1"/>
          <p:nvPr/>
        </p:nvSpPr>
        <p:spPr>
          <a:xfrm>
            <a:off x="4238078" y="680929"/>
            <a:ext cx="3810292" cy="5878530"/>
          </a:xfrm>
          <a:prstGeom prst="rect">
            <a:avLst/>
          </a:prstGeom>
          <a:noFill/>
        </p:spPr>
        <p:txBody>
          <a:bodyPr wrap="square" rtlCol="0">
            <a:spAutoFit/>
          </a:bodyPr>
          <a:lstStyle/>
          <a:p>
            <a:r>
              <a:rPr lang="en-US" sz="1200" dirty="0">
                <a:latin typeface="Helvetica Light"/>
                <a:cs typeface="Helvetica Light"/>
              </a:rPr>
              <a:t>Becky Chinchen isn’t your typical Daystar Alumni. In fact, she didn’t graduate from Daystar at all. But Daystar University played an integral role in the birth of Amani ya Juu, a social enterprise that touches the lives of thousands of refugee women.  </a:t>
            </a:r>
            <a:endParaRPr lang="en-US" sz="1200" dirty="0" smtClean="0">
              <a:latin typeface="Helvetica Light"/>
              <a:cs typeface="Helvetica Light"/>
            </a:endParaRPr>
          </a:p>
          <a:p>
            <a:endParaRPr lang="en-US" sz="1200" dirty="0">
              <a:latin typeface="Helvetica Light"/>
              <a:cs typeface="Helvetica Light"/>
            </a:endParaRPr>
          </a:p>
          <a:p>
            <a:r>
              <a:rPr lang="en-US" sz="1200" dirty="0">
                <a:latin typeface="Helvetica Light"/>
                <a:cs typeface="Helvetica Light"/>
              </a:rPr>
              <a:t>Becky, her husband, and their four daughters were missionaries in Liberia when civil war broke out. They were forced to flee, becoming refugees themselves. They relocated to Kenya in hopes to start their ministry there. </a:t>
            </a:r>
            <a:endParaRPr lang="en-US" sz="1200" dirty="0" smtClean="0">
              <a:latin typeface="Helvetica Light"/>
              <a:cs typeface="Helvetica Light"/>
            </a:endParaRPr>
          </a:p>
          <a:p>
            <a:endParaRPr lang="en-US" sz="1200" dirty="0">
              <a:latin typeface="Helvetica Light"/>
              <a:cs typeface="Helvetica Light"/>
            </a:endParaRPr>
          </a:p>
          <a:p>
            <a:r>
              <a:rPr lang="en-US" sz="1200" dirty="0" smtClean="0">
                <a:latin typeface="Helvetica Light"/>
                <a:cs typeface="Helvetica Light"/>
              </a:rPr>
              <a:t>Becky </a:t>
            </a:r>
            <a:r>
              <a:rPr lang="en-US" sz="1200" dirty="0">
                <a:latin typeface="Helvetica Light"/>
                <a:cs typeface="Helvetica Light"/>
              </a:rPr>
              <a:t>enrolled in three master’s level classes at Daystar University in order to learn more about their new home and country. One of the classes she took was Community Development and the Church. Becky said, “We had an assignment to create our own community development project and I found myself at a loss because I didn’t do healthcare or agriculture or water.” </a:t>
            </a:r>
            <a:r>
              <a:rPr lang="en-US" sz="1200" dirty="0" smtClean="0">
                <a:latin typeface="Helvetica Light"/>
                <a:cs typeface="Helvetica Light"/>
              </a:rPr>
              <a:t>all </a:t>
            </a:r>
            <a:r>
              <a:rPr lang="en-US" sz="1200" dirty="0">
                <a:latin typeface="Helvetica Light"/>
                <a:cs typeface="Helvetica Light"/>
              </a:rPr>
              <a:t>in need of healing</a:t>
            </a:r>
            <a:r>
              <a:rPr lang="en-US" sz="1200" dirty="0" smtClean="0">
                <a:latin typeface="Helvetica Light"/>
                <a:cs typeface="Helvetica Light"/>
              </a:rPr>
              <a:t>.”</a:t>
            </a:r>
          </a:p>
          <a:p>
            <a:endParaRPr lang="en-US" sz="1200" dirty="0">
              <a:latin typeface="Helvetica Light"/>
              <a:cs typeface="Helvetica Light"/>
            </a:endParaRPr>
          </a:p>
          <a:p>
            <a:r>
              <a:rPr lang="en-US" sz="1200" dirty="0" smtClean="0">
                <a:latin typeface="Helvetica Light"/>
                <a:cs typeface="Helvetica Light"/>
              </a:rPr>
              <a:t>So </a:t>
            </a:r>
            <a:r>
              <a:rPr lang="en-US" sz="1200" dirty="0">
                <a:latin typeface="Helvetica Light"/>
                <a:cs typeface="Helvetica Light"/>
              </a:rPr>
              <a:t>she decided to focus on what came naturally to her: textiles + refugees, with a focus on peace and reconciliation. “Because really, it doesn’t matter if we’re refugees or not, we all have this brokenness. We live in a broken world and we’re all in need of healing</a:t>
            </a:r>
            <a:r>
              <a:rPr lang="en-US" sz="1200" dirty="0" smtClean="0">
                <a:latin typeface="Helvetica Light"/>
                <a:cs typeface="Helvetica Light"/>
              </a:rPr>
              <a:t>.”</a:t>
            </a:r>
          </a:p>
          <a:p>
            <a:endParaRPr lang="en-US" sz="1200" dirty="0" smtClean="0">
              <a:latin typeface="Helvetica Light"/>
              <a:cs typeface="Helvetica Light"/>
            </a:endParaRPr>
          </a:p>
          <a:p>
            <a:r>
              <a:rPr lang="en-US" sz="1200" dirty="0">
                <a:latin typeface="Helvetica Light"/>
                <a:cs typeface="Helvetica Light"/>
              </a:rPr>
              <a:t>After turning in her paper and completing the course, Becky had no intention of implementing her project. </a:t>
            </a:r>
          </a:p>
          <a:p>
            <a:endParaRPr lang="en-US" sz="1400" b="1" dirty="0"/>
          </a:p>
        </p:txBody>
      </p:sp>
      <p:sp>
        <p:nvSpPr>
          <p:cNvPr id="10" name="TextBox 9"/>
          <p:cNvSpPr txBox="1"/>
          <p:nvPr/>
        </p:nvSpPr>
        <p:spPr>
          <a:xfrm>
            <a:off x="8153531" y="663167"/>
            <a:ext cx="3930037" cy="5816976"/>
          </a:xfrm>
          <a:prstGeom prst="rect">
            <a:avLst/>
          </a:prstGeom>
          <a:noFill/>
        </p:spPr>
        <p:txBody>
          <a:bodyPr wrap="square" rtlCol="0">
            <a:spAutoFit/>
          </a:bodyPr>
          <a:lstStyle/>
          <a:p>
            <a:r>
              <a:rPr lang="en-US" sz="1200" dirty="0">
                <a:latin typeface="Helvetica Light"/>
                <a:cs typeface="Helvetica Light"/>
              </a:rPr>
              <a:t> But when she heard of some refugee women in need of work, she decided to put her project into </a:t>
            </a:r>
            <a:r>
              <a:rPr lang="en-US" sz="1200" dirty="0" smtClean="0">
                <a:latin typeface="Helvetica Light"/>
                <a:cs typeface="Helvetica Light"/>
              </a:rPr>
              <a:t>action.  With </a:t>
            </a:r>
            <a:r>
              <a:rPr lang="en-US" sz="1200" dirty="0">
                <a:latin typeface="Helvetica Light"/>
                <a:cs typeface="Helvetica Light"/>
              </a:rPr>
              <a:t>a personal loan of $500, the women began making place mats in Becky’s home in Nairobi and selling them at hotels, events, and local shops. Through the blend of ministry and business Amani ya Juu emerged as a holistic economic enterprise</a:t>
            </a:r>
            <a:r>
              <a:rPr lang="en-US" sz="1200" dirty="0" smtClean="0">
                <a:latin typeface="Helvetica Light"/>
                <a:cs typeface="Helvetica Light"/>
              </a:rPr>
              <a:t>.</a:t>
            </a:r>
          </a:p>
          <a:p>
            <a:endParaRPr lang="en-US" sz="1200" dirty="0">
              <a:latin typeface="Helvetica Light"/>
              <a:cs typeface="Helvetica Light"/>
            </a:endParaRPr>
          </a:p>
          <a:p>
            <a:r>
              <a:rPr lang="en-US" sz="1200" dirty="0">
                <a:latin typeface="Helvetica Light"/>
                <a:cs typeface="Helvetica Light"/>
              </a:rPr>
              <a:t>““Learning from an African professor at Daystar University was a huge part of the success of Amani</a:t>
            </a:r>
            <a:r>
              <a:rPr lang="en-US" sz="1200" dirty="0" smtClean="0">
                <a:latin typeface="Helvetica Light"/>
                <a:cs typeface="Helvetica Light"/>
              </a:rPr>
              <a:t>.”</a:t>
            </a:r>
          </a:p>
          <a:p>
            <a:endParaRPr lang="en-US" sz="1200" dirty="0">
              <a:latin typeface="Helvetica Light"/>
              <a:cs typeface="Helvetica Light"/>
            </a:endParaRPr>
          </a:p>
          <a:p>
            <a:r>
              <a:rPr lang="en-US" sz="1200" dirty="0">
                <a:latin typeface="Helvetica Light"/>
                <a:cs typeface="Helvetica Light"/>
              </a:rPr>
              <a:t>“And the rest is history,” Becky said. Amani ya Juu, meaning ‘peace from above’, provides a safe community for refugee women where they can heal from the wounds of their past, learn valuable skills, and make lasting friendships. </a:t>
            </a:r>
            <a:endParaRPr lang="en-US" sz="1200" dirty="0" smtClean="0">
              <a:latin typeface="Helvetica Light"/>
              <a:cs typeface="Helvetica Light"/>
            </a:endParaRPr>
          </a:p>
          <a:p>
            <a:endParaRPr lang="en-US" sz="1200" dirty="0">
              <a:latin typeface="Helvetica Light"/>
              <a:cs typeface="Helvetica Light"/>
            </a:endParaRPr>
          </a:p>
          <a:p>
            <a:r>
              <a:rPr lang="en-US" sz="1200" b="1" i="1" dirty="0" smtClean="0">
                <a:latin typeface="Helvetica"/>
                <a:cs typeface="Helvetica"/>
              </a:rPr>
              <a:t>"</a:t>
            </a:r>
            <a:r>
              <a:rPr lang="en-US" sz="1200" b="1" i="1" dirty="0">
                <a:latin typeface="Helvetica"/>
                <a:cs typeface="Helvetica"/>
              </a:rPr>
              <a:t>Learning from an African professor at Daystar University was a huge part of the success of Amani," </a:t>
            </a:r>
            <a:r>
              <a:rPr lang="en-US" sz="1200" b="1" dirty="0">
                <a:latin typeface="Helvetica"/>
                <a:cs typeface="Helvetica"/>
              </a:rPr>
              <a:t>Becky said. </a:t>
            </a:r>
            <a:endParaRPr lang="en-US" sz="1200" b="1" dirty="0" smtClean="0">
              <a:latin typeface="Helvetica"/>
              <a:cs typeface="Helvetica"/>
            </a:endParaRPr>
          </a:p>
          <a:p>
            <a:endParaRPr lang="en-US" sz="1200" dirty="0">
              <a:latin typeface="Helvetica Light"/>
              <a:cs typeface="Helvetica Light"/>
            </a:endParaRPr>
          </a:p>
          <a:p>
            <a:r>
              <a:rPr lang="en-US" sz="1200" dirty="0" smtClean="0">
                <a:latin typeface="Helvetica Light"/>
                <a:cs typeface="Helvetica Light"/>
              </a:rPr>
              <a:t>The </a:t>
            </a:r>
            <a:r>
              <a:rPr lang="en-US" sz="1200" dirty="0">
                <a:latin typeface="Helvetica Light"/>
                <a:cs typeface="Helvetica Light"/>
              </a:rPr>
              <a:t>seeds of peace that were first sown in the Nairobi center have continued to spread and multiply. As women returned to their home countries or repatriated to new homelands, they take Amani with them. A presence of peace has been established in numerous cities, countries and communities, wherever women with a vision of peace have gone –Kakuma Refugee Camp, Rwanda, Maasailand, Burundi, Somali Eastleigh, Mathare slums, Gulu Uganda, Liberia, Washington DC, Chattanooga and more</a:t>
            </a:r>
            <a:r>
              <a:rPr lang="en-US" sz="1200" dirty="0" smtClean="0">
                <a:latin typeface="Helvetica Light"/>
                <a:cs typeface="Helvetica Light"/>
              </a:rPr>
              <a:t>.</a:t>
            </a:r>
            <a:endParaRPr lang="en-US" sz="1400" dirty="0">
              <a:latin typeface="Helvetica Light"/>
              <a:cs typeface="Helvetica Ligh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0106821"/>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p:nvPr/>
        </p:nvGrpSpPr>
        <p:grpSpPr>
          <a:xfrm>
            <a:off x="1887913" y="1000848"/>
            <a:ext cx="6789256" cy="4829396"/>
            <a:chOff x="119742" y="1065525"/>
            <a:chExt cx="6789256" cy="4829730"/>
          </a:xfrm>
        </p:grpSpPr>
        <p:sp>
          <p:nvSpPr>
            <p:cNvPr id="6" name="Rectangle 5"/>
            <p:cNvSpPr/>
            <p:nvPr/>
          </p:nvSpPr>
          <p:spPr>
            <a:xfrm>
              <a:off x="1991103" y="1065525"/>
              <a:ext cx="4917895" cy="45646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b="1" dirty="0">
                  <a:effectLst/>
                  <a:latin typeface="Helvetica"/>
                  <a:ea typeface="Arial" panose="020B0604020202020204" pitchFamily="34" charset="0"/>
                  <a:cs typeface="Helvetica"/>
                </a:rPr>
                <a:t>DAYSTAR U.S</a:t>
              </a:r>
              <a:r>
                <a:rPr lang="en-US" sz="2400" b="1" dirty="0" smtClean="0">
                  <a:effectLst/>
                  <a:latin typeface="Helvetica"/>
                  <a:ea typeface="Arial" panose="020B0604020202020204" pitchFamily="34" charset="0"/>
                  <a:cs typeface="Helvetica"/>
                </a:rPr>
                <a:t>. WATER PROJECT</a:t>
              </a:r>
              <a:endParaRPr lang="en-US" sz="1100" b="1" dirty="0">
                <a:effectLst/>
                <a:latin typeface="Helvetica"/>
                <a:ea typeface="Calibri" panose="020F0502020204030204" pitchFamily="34" charset="0"/>
                <a:cs typeface="Helvetica"/>
              </a:endParaRPr>
            </a:p>
          </p:txBody>
        </p:sp>
        <p:sp>
          <p:nvSpPr>
            <p:cNvPr id="7" name="Rectangle 6"/>
            <p:cNvSpPr/>
            <p:nvPr/>
          </p:nvSpPr>
          <p:spPr>
            <a:xfrm>
              <a:off x="2229809" y="1576511"/>
              <a:ext cx="112697" cy="478354"/>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b="1" dirty="0">
                  <a:effectLst/>
                  <a:latin typeface="Arial" panose="020B0604020202020204" pitchFamily="34" charset="0"/>
                  <a:ea typeface="Arial" panose="020B0604020202020204" pitchFamily="34" charset="0"/>
                  <a:cs typeface="Calibri" panose="020F0502020204030204" pitchFamily="34" charset="0"/>
                </a:rPr>
                <a:t> </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7" name="Picture 26"/>
            <p:cNvPicPr/>
            <p:nvPr/>
          </p:nvPicPr>
          <p:blipFill>
            <a:blip r:embed="rId2"/>
            <a:stretch>
              <a:fillRect/>
            </a:stretch>
          </p:blipFill>
          <p:spPr>
            <a:xfrm>
              <a:off x="119742" y="2025804"/>
              <a:ext cx="3777344" cy="3869451"/>
            </a:xfrm>
            <a:prstGeom prst="rect">
              <a:avLst/>
            </a:prstGeom>
          </p:spPr>
        </p:pic>
      </p:grpSp>
      <p:sp>
        <p:nvSpPr>
          <p:cNvPr id="23" name="TextBox 22"/>
          <p:cNvSpPr txBox="1"/>
          <p:nvPr/>
        </p:nvSpPr>
        <p:spPr>
          <a:xfrm>
            <a:off x="5932803" y="2086928"/>
            <a:ext cx="3872309" cy="3539431"/>
          </a:xfrm>
          <a:prstGeom prst="rect">
            <a:avLst/>
          </a:prstGeom>
          <a:noFill/>
        </p:spPr>
        <p:txBody>
          <a:bodyPr wrap="square" rtlCol="0">
            <a:spAutoFit/>
          </a:bodyPr>
          <a:lstStyle/>
          <a:p>
            <a:r>
              <a:rPr lang="en-US" sz="1400" dirty="0" smtClean="0">
                <a:latin typeface="Helvetica Light"/>
                <a:cs typeface="Helvetica Light"/>
              </a:rPr>
              <a:t>The University’s vision is to double the current student enrollment and expand its programs to eventually include a law school, an engineering school, a medical school, and a 120 bed teaching hospital which would serve the surrounding community.  There is currently no hospital in this area</a:t>
            </a:r>
            <a:r>
              <a:rPr lang="en-US" sz="1400" dirty="0" smtClean="0">
                <a:latin typeface="Helvetica Light"/>
                <a:cs typeface="Helvetica Light"/>
              </a:rPr>
              <a:t>.</a:t>
            </a:r>
          </a:p>
          <a:p>
            <a:endParaRPr lang="en-US" sz="1400" dirty="0" smtClean="0">
              <a:latin typeface="Helvetica Light"/>
              <a:cs typeface="Helvetica Light"/>
            </a:endParaRPr>
          </a:p>
          <a:p>
            <a:r>
              <a:rPr lang="en-US" sz="1400" dirty="0" smtClean="0">
                <a:latin typeface="Helvetica Light"/>
                <a:cs typeface="Helvetica Light"/>
              </a:rPr>
              <a:t>As with any growing university, there is a community springing up around it comprised of homes, merchants, food vendors, internet cafes, clothing shops, and schools.  This water project will not only benefit the University but will also benefit the 2,000 neighbors in a community which continues to grow with no reliable water supply. </a:t>
            </a:r>
            <a:endParaRPr lang="en-US" sz="1400" dirty="0">
              <a:latin typeface="Helvetica Light"/>
              <a:cs typeface="Helvetica Ligh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4882648"/>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81902" y="488430"/>
            <a:ext cx="6696608" cy="5355313"/>
          </a:xfrm>
          <a:prstGeom prst="rect">
            <a:avLst/>
          </a:prstGeom>
          <a:noFill/>
        </p:spPr>
        <p:txBody>
          <a:bodyPr wrap="square" rtlCol="0">
            <a:spAutoFit/>
          </a:bodyPr>
          <a:lstStyle/>
          <a:p>
            <a:r>
              <a:rPr lang="en-US" b="1" dirty="0" smtClean="0">
                <a:latin typeface="Helvetica"/>
                <a:cs typeface="Helvetica"/>
              </a:rPr>
              <a:t>Daystar’s Water Project will:</a:t>
            </a:r>
          </a:p>
          <a:p>
            <a:endParaRPr lang="en-US" b="1" dirty="0" smtClean="0">
              <a:latin typeface="Helvetica"/>
              <a:cs typeface="Helvetica"/>
            </a:endParaRPr>
          </a:p>
          <a:p>
            <a:r>
              <a:rPr lang="en-US" b="1" dirty="0" smtClean="0">
                <a:latin typeface="Helvetica"/>
                <a:cs typeface="Helvetica"/>
              </a:rPr>
              <a:t>• Allow the student body to grow and add more dormitories and classroom facilities.</a:t>
            </a:r>
          </a:p>
          <a:p>
            <a:endParaRPr lang="en-US" b="1" dirty="0" smtClean="0">
              <a:latin typeface="Helvetica"/>
              <a:cs typeface="Helvetica"/>
            </a:endParaRPr>
          </a:p>
          <a:p>
            <a:r>
              <a:rPr lang="en-US" b="1" dirty="0" smtClean="0">
                <a:latin typeface="Helvetica"/>
                <a:cs typeface="Helvetica"/>
              </a:rPr>
              <a:t>• Build new housing for faculty and staff.</a:t>
            </a:r>
          </a:p>
          <a:p>
            <a:endParaRPr lang="en-US" b="1" dirty="0" smtClean="0">
              <a:latin typeface="Helvetica"/>
              <a:cs typeface="Helvetica"/>
            </a:endParaRPr>
          </a:p>
          <a:p>
            <a:r>
              <a:rPr lang="en-US" b="1" dirty="0" smtClean="0">
                <a:latin typeface="Helvetica"/>
                <a:cs typeface="Helvetica"/>
              </a:rPr>
              <a:t>• Expand the campus to include primary and secondary schools.</a:t>
            </a:r>
          </a:p>
          <a:p>
            <a:endParaRPr lang="en-US" b="1" dirty="0" smtClean="0">
              <a:latin typeface="Helvetica"/>
              <a:cs typeface="Helvetica"/>
            </a:endParaRPr>
          </a:p>
          <a:p>
            <a:r>
              <a:rPr lang="en-US" b="1" dirty="0" smtClean="0">
                <a:latin typeface="Helvetica"/>
                <a:cs typeface="Helvetica"/>
              </a:rPr>
              <a:t>• Develop plans for a teaching hospital serving the surrounding community.</a:t>
            </a:r>
          </a:p>
          <a:p>
            <a:endParaRPr lang="en-US" b="1" dirty="0" smtClean="0">
              <a:latin typeface="Helvetica"/>
              <a:cs typeface="Helvetica"/>
            </a:endParaRPr>
          </a:p>
          <a:p>
            <a:r>
              <a:rPr lang="en-US" b="1" dirty="0" smtClean="0">
                <a:latin typeface="Helvetica"/>
                <a:cs typeface="Helvetica"/>
              </a:rPr>
              <a:t>• Provide clean, reliable water for not only Daystar, but also the community surrounding the campus.</a:t>
            </a:r>
          </a:p>
          <a:p>
            <a:endParaRPr lang="en-US" b="1" dirty="0" smtClean="0">
              <a:latin typeface="Helvetica"/>
              <a:cs typeface="Helvetica"/>
            </a:endParaRPr>
          </a:p>
          <a:p>
            <a:r>
              <a:rPr lang="en-US" b="1" dirty="0" smtClean="0">
                <a:latin typeface="Helvetica"/>
                <a:cs typeface="Helvetica"/>
              </a:rPr>
              <a:t>• Improve the health of children living in the area by targeting common water-borne and nutrition illness.</a:t>
            </a:r>
            <a:endParaRPr lang="en-US" b="1" dirty="0">
              <a:latin typeface="Helvetica"/>
              <a:cs typeface="Helvetica"/>
            </a:endParaRPr>
          </a:p>
        </p:txBody>
      </p:sp>
      <p:pic>
        <p:nvPicPr>
          <p:cNvPr id="6" name="Picture 5" descr="IMG224.jpg"/>
          <p:cNvPicPr>
            <a:picLocks noChangeAspect="1"/>
          </p:cNvPicPr>
          <p:nvPr/>
        </p:nvPicPr>
        <p:blipFill>
          <a:blip r:embed="rId2"/>
          <a:stretch>
            <a:fillRect/>
          </a:stretch>
        </p:blipFill>
        <p:spPr>
          <a:xfrm>
            <a:off x="7162773" y="994620"/>
            <a:ext cx="4314460" cy="458398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6403303"/>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3643992" y="299067"/>
            <a:ext cx="6904264" cy="6622990"/>
          </a:xfrm>
          <a:prstGeom prst="rect">
            <a:avLst/>
          </a:prstGeom>
        </p:spPr>
        <p:txBody>
          <a:bodyPr wrap="square">
            <a:spAutoFit/>
          </a:bodyPr>
          <a:lstStyle/>
          <a:p>
            <a:pPr>
              <a:lnSpc>
                <a:spcPct val="107000"/>
              </a:lnSpc>
              <a:spcAft>
                <a:spcPts val="750"/>
              </a:spcAft>
            </a:pPr>
            <a:r>
              <a:rPr lang="en-US" sz="1400" dirty="0" smtClean="0">
                <a:solidFill>
                  <a:srgbClr val="000000"/>
                </a:solidFill>
                <a:latin typeface="Helvetica Light"/>
                <a:ea typeface="Times New Roman" panose="02020603050405020304" pitchFamily="18" charset="0"/>
                <a:cs typeface="Helvetica Light"/>
              </a:rPr>
              <a:t>Professor Mary </a:t>
            </a:r>
            <a:r>
              <a:rPr lang="en-US" sz="1400" dirty="0" err="1" smtClean="0">
                <a:solidFill>
                  <a:srgbClr val="000000"/>
                </a:solidFill>
                <a:latin typeface="Helvetica Light"/>
                <a:ea typeface="Times New Roman" panose="02020603050405020304" pitchFamily="18" charset="0"/>
                <a:cs typeface="Helvetica Light"/>
              </a:rPr>
              <a:t>Murimi</a:t>
            </a:r>
            <a:r>
              <a:rPr lang="en-US" sz="1400" dirty="0" smtClean="0">
                <a:solidFill>
                  <a:srgbClr val="000000"/>
                </a:solidFill>
                <a:latin typeface="Helvetica Light"/>
                <a:ea typeface="Times New Roman" panose="02020603050405020304" pitchFamily="18" charset="0"/>
                <a:cs typeface="Helvetica Light"/>
              </a:rPr>
              <a:t> </a:t>
            </a:r>
            <a:r>
              <a:rPr lang="en-US" sz="1400" dirty="0">
                <a:solidFill>
                  <a:srgbClr val="000000"/>
                </a:solidFill>
                <a:latin typeface="Helvetica Light"/>
                <a:ea typeface="Times New Roman" panose="02020603050405020304" pitchFamily="18" charset="0"/>
                <a:cs typeface="Helvetica Light"/>
              </a:rPr>
              <a:t>- Chancellor, Daystar University</a:t>
            </a:r>
            <a:endParaRPr lang="en-US" sz="1400" dirty="0" smtClean="0">
              <a:latin typeface="Helvetica Light"/>
              <a:ea typeface="Calibri" panose="020F0502020204030204" pitchFamily="34" charset="0"/>
              <a:cs typeface="Helvetica Light"/>
            </a:endParaRPr>
          </a:p>
          <a:p>
            <a:pPr>
              <a:lnSpc>
                <a:spcPct val="107000"/>
              </a:lnSpc>
              <a:spcAft>
                <a:spcPts val="750"/>
              </a:spcAft>
            </a:pPr>
            <a:r>
              <a:rPr lang="en-US" sz="1400" dirty="0" smtClean="0">
                <a:solidFill>
                  <a:srgbClr val="000000"/>
                </a:solidFill>
                <a:latin typeface="Helvetica Light"/>
                <a:ea typeface="Times New Roman" panose="02020603050405020304" pitchFamily="18" charset="0"/>
                <a:cs typeface="Helvetica Light"/>
              </a:rPr>
              <a:t>PhD</a:t>
            </a:r>
            <a:r>
              <a:rPr lang="en-US" sz="1400" dirty="0">
                <a:solidFill>
                  <a:srgbClr val="000000"/>
                </a:solidFill>
                <a:latin typeface="Helvetica Light"/>
                <a:ea typeface="Times New Roman" panose="02020603050405020304" pitchFamily="18" charset="0"/>
                <a:cs typeface="Helvetica Light"/>
              </a:rPr>
              <a:t>. RD Professor of Nutrition Texas Tech University College of Human Sciences</a:t>
            </a:r>
            <a:endParaRPr lang="en-US" sz="1400" dirty="0">
              <a:latin typeface="Helvetica Light"/>
              <a:ea typeface="Calibri" panose="020F0502020204030204" pitchFamily="34" charset="0"/>
              <a:cs typeface="Helvetica Light"/>
            </a:endParaRPr>
          </a:p>
          <a:p>
            <a:pPr>
              <a:lnSpc>
                <a:spcPct val="107000"/>
              </a:lnSpc>
              <a:spcAft>
                <a:spcPts val="750"/>
              </a:spcAft>
            </a:pPr>
            <a:r>
              <a:rPr lang="en-US" sz="1400" b="1" dirty="0">
                <a:solidFill>
                  <a:srgbClr val="000000"/>
                </a:solidFill>
                <a:latin typeface="Helvetica"/>
                <a:ea typeface="Times New Roman" panose="02020603050405020304" pitchFamily="18" charset="0"/>
                <a:cs typeface="Helvetica"/>
              </a:rPr>
              <a:t>Education and Professional background</a:t>
            </a:r>
            <a:endParaRPr lang="en-US" sz="1400" b="1" dirty="0">
              <a:latin typeface="Helvetica"/>
              <a:ea typeface="Calibri" panose="020F0502020204030204" pitchFamily="34" charset="0"/>
              <a:cs typeface="Helvetica"/>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Helvetica Light"/>
                <a:ea typeface="Times New Roman" panose="02020603050405020304" pitchFamily="18" charset="0"/>
                <a:cs typeface="Helvetica Light"/>
              </a:rPr>
              <a:t>Graduated with a Ph.D. in Human Nutrition with an emphasis in community nutrition and behavior change from Iowa State University in August 1996. </a:t>
            </a:r>
            <a:endParaRPr lang="en-US" sz="1400" dirty="0">
              <a:solidFill>
                <a:srgbClr val="000000"/>
              </a:solidFill>
              <a:latin typeface="Helvetica Light"/>
              <a:ea typeface="Calibri" panose="020F0502020204030204" pitchFamily="34" charset="0"/>
              <a:cs typeface="Helvetica Ligh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Helvetica Light"/>
                <a:ea typeface="Times New Roman" panose="02020603050405020304" pitchFamily="18" charset="0"/>
                <a:cs typeface="Helvetica Light"/>
              </a:rPr>
              <a:t>Registered Dietitian with the American Dietetic Association since 1993</a:t>
            </a:r>
            <a:endParaRPr lang="en-US" sz="1400" dirty="0">
              <a:solidFill>
                <a:srgbClr val="000000"/>
              </a:solidFill>
              <a:latin typeface="Helvetica Light"/>
              <a:ea typeface="Calibri" panose="020F0502020204030204" pitchFamily="34" charset="0"/>
              <a:cs typeface="Helvetica Ligh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Helvetica Light"/>
                <a:ea typeface="Times New Roman" panose="02020603050405020304" pitchFamily="18" charset="0"/>
                <a:cs typeface="Helvetica Light"/>
              </a:rPr>
              <a:t>Member of the Society of Nutrition Education since 1992</a:t>
            </a:r>
            <a:endParaRPr lang="en-US" sz="1400" dirty="0">
              <a:solidFill>
                <a:srgbClr val="000000"/>
              </a:solidFill>
              <a:latin typeface="Helvetica Light"/>
              <a:ea typeface="Calibri" panose="020F0502020204030204" pitchFamily="34" charset="0"/>
              <a:cs typeface="Helvetica Ligh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Helvetica Light"/>
                <a:ea typeface="Times New Roman" panose="02020603050405020304" pitchFamily="18" charset="0"/>
                <a:cs typeface="Helvetica Light"/>
              </a:rPr>
              <a:t>1992 M.S. Eastern Illinois University, Food and Nutrition/Dietetics</a:t>
            </a:r>
            <a:endParaRPr lang="en-US" sz="1400" dirty="0">
              <a:solidFill>
                <a:srgbClr val="000000"/>
              </a:solidFill>
              <a:latin typeface="Helvetica Light"/>
              <a:ea typeface="Calibri" panose="020F0502020204030204" pitchFamily="34" charset="0"/>
              <a:cs typeface="Helvetica Ligh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Helvetica Light"/>
                <a:ea typeface="Times New Roman" panose="02020603050405020304" pitchFamily="18" charset="0"/>
                <a:cs typeface="Helvetica Light"/>
              </a:rPr>
              <a:t>1990 B.S. Mundelein College, Food and Nutrition/Dietetics</a:t>
            </a:r>
            <a:endParaRPr lang="en-US" sz="1400" dirty="0">
              <a:solidFill>
                <a:srgbClr val="000000"/>
              </a:solidFill>
              <a:latin typeface="Helvetica Light"/>
              <a:ea typeface="Calibri" panose="020F0502020204030204" pitchFamily="34" charset="0"/>
              <a:cs typeface="Helvetica Light"/>
            </a:endParaRPr>
          </a:p>
          <a:p>
            <a:pPr>
              <a:lnSpc>
                <a:spcPct val="107000"/>
              </a:lnSpc>
              <a:spcAft>
                <a:spcPts val="750"/>
              </a:spcAft>
            </a:pPr>
            <a:r>
              <a:rPr lang="en-US" sz="1400" b="1" dirty="0">
                <a:solidFill>
                  <a:srgbClr val="000000"/>
                </a:solidFill>
                <a:latin typeface="Helvetica"/>
                <a:ea typeface="Times New Roman" panose="02020603050405020304" pitchFamily="18" charset="0"/>
                <a:cs typeface="Helvetica"/>
              </a:rPr>
              <a:t>Experience</a:t>
            </a:r>
            <a:endParaRPr lang="en-US" sz="1400" b="1" dirty="0">
              <a:latin typeface="Helvetica"/>
              <a:ea typeface="Calibri" panose="020F0502020204030204" pitchFamily="34" charset="0"/>
              <a:cs typeface="Helvetica"/>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Helvetica Light"/>
                <a:ea typeface="Times New Roman" panose="02020603050405020304" pitchFamily="18" charset="0"/>
                <a:cs typeface="Helvetica Light"/>
              </a:rPr>
              <a:t>She started her teaching and research career at Louisiana Tech University in 1998 where she progressed through all the academic ranks, took a sabbatical at Yale in 2008, and Joined Texas Tech in 2012. </a:t>
            </a:r>
            <a:endParaRPr lang="en-US" sz="1400" dirty="0">
              <a:solidFill>
                <a:srgbClr val="000000"/>
              </a:solidFill>
              <a:latin typeface="Helvetica Light"/>
              <a:ea typeface="Calibri" panose="020F0502020204030204" pitchFamily="34" charset="0"/>
              <a:cs typeface="Helvetica Ligh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Helvetica Light"/>
                <a:ea typeface="Times New Roman" panose="02020603050405020304" pitchFamily="18" charset="0"/>
                <a:cs typeface="Helvetica Light"/>
              </a:rPr>
              <a:t>She is currently a full professor of Nutrition at Texas Tech University in the department of Nutritional Sciences engaged in teaching, grant writing, and research at the local and international level. Leadership responsibilities are part of the package.  </a:t>
            </a:r>
            <a:endParaRPr lang="en-US" sz="1400" dirty="0">
              <a:solidFill>
                <a:srgbClr val="000000"/>
              </a:solidFill>
              <a:latin typeface="Helvetica Light"/>
              <a:ea typeface="Calibri" panose="020F0502020204030204" pitchFamily="34" charset="0"/>
              <a:cs typeface="Helvetica Ligh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Helvetica Light"/>
                <a:ea typeface="Times New Roman" panose="02020603050405020304" pitchFamily="18" charset="0"/>
                <a:cs typeface="Helvetica Light"/>
              </a:rPr>
              <a:t>She has been a member of the Board of directors for the Society for Nutrition Education for the last 5 years from 2011 to current and now assuming full presidency in 2016.   </a:t>
            </a:r>
            <a:endParaRPr lang="en-US" sz="1400" dirty="0">
              <a:solidFill>
                <a:srgbClr val="000000"/>
              </a:solidFill>
              <a:latin typeface="Helvetica Light"/>
              <a:ea typeface="Calibri" panose="020F0502020204030204" pitchFamily="34" charset="0"/>
              <a:cs typeface="Helvetica Ligh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Helvetica Light"/>
                <a:ea typeface="Times New Roman" panose="02020603050405020304" pitchFamily="18" charset="0"/>
                <a:cs typeface="Helvetica Light"/>
              </a:rPr>
              <a:t>She is the President-Elect and the chair of the 2016 annual conference for the Society of Nutrition Education and Behavior.  </a:t>
            </a:r>
            <a:endParaRPr lang="en-US" sz="1400" dirty="0">
              <a:solidFill>
                <a:srgbClr val="000000"/>
              </a:solidFill>
              <a:latin typeface="Helvetica Light"/>
              <a:ea typeface="Calibri" panose="020F0502020204030204" pitchFamily="34" charset="0"/>
              <a:cs typeface="Helvetica Light"/>
            </a:endParaRPr>
          </a:p>
        </p:txBody>
      </p:sp>
      <p:pic>
        <p:nvPicPr>
          <p:cNvPr id="3" name="Picture 2"/>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35191" y="620486"/>
            <a:ext cx="2569266" cy="343564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2428581"/>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4041617" y="651079"/>
            <a:ext cx="7630887" cy="3958057"/>
          </a:xfrm>
          <a:prstGeom prst="rect">
            <a:avLst/>
          </a:prstGeom>
        </p:spPr>
        <p:txBody>
          <a:bodyPr wrap="square">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Helvetica Light"/>
                <a:ea typeface="Times New Roman" panose="02020603050405020304" pitchFamily="18" charset="0"/>
                <a:cs typeface="Helvetica Light"/>
              </a:rPr>
              <a:t>At her community research laboratory, she is mentoring a total of 5 doctoral students from Kenya, Eritrea, Bangladesh, Vietnam, and Saudi Arabia and a post-doc fellow from Kenya.  At the community level, she is the lead nutrition researcher for the East Lubbock Promise neighborhood and a member of the International Center for Food Industry Excellence cluster at Texas Tech University.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Helvetica Light"/>
                <a:ea typeface="Times New Roman" panose="02020603050405020304" pitchFamily="18" charset="0"/>
                <a:cs typeface="Helvetica Light"/>
              </a:rPr>
              <a:t>She has made international memorandum of understanding between Texas Tech University and Kenyatta University, The Kenya Medical Research Institute, The Vaal University of Technology in South Africa, Rwanda college of Public Health, The Jigjiga University in Ethiopia</a:t>
            </a:r>
            <a:endParaRPr lang="en-US" sz="1400" dirty="0">
              <a:solidFill>
                <a:srgbClr val="000000"/>
              </a:solidFill>
              <a:latin typeface="Helvetica Light"/>
              <a:ea typeface="Calibri" panose="020F0502020204030204" pitchFamily="34" charset="0"/>
              <a:cs typeface="Helvetica Light"/>
            </a:endParaRPr>
          </a:p>
          <a:p>
            <a:pPr>
              <a:lnSpc>
                <a:spcPct val="107000"/>
              </a:lnSpc>
              <a:spcAft>
                <a:spcPts val="750"/>
              </a:spcAft>
            </a:pPr>
            <a:r>
              <a:rPr lang="en-US" sz="1400" dirty="0">
                <a:solidFill>
                  <a:srgbClr val="000000"/>
                </a:solidFill>
                <a:latin typeface="Helvetica Light"/>
                <a:ea typeface="Times New Roman" panose="02020603050405020304" pitchFamily="18" charset="0"/>
                <a:cs typeface="Helvetica Light"/>
              </a:rPr>
              <a:t> </a:t>
            </a:r>
            <a:r>
              <a:rPr lang="en-US" sz="1400" b="1" dirty="0">
                <a:solidFill>
                  <a:srgbClr val="000000"/>
                </a:solidFill>
                <a:latin typeface="Helvetica"/>
                <a:ea typeface="Times New Roman" panose="02020603050405020304" pitchFamily="18" charset="0"/>
                <a:cs typeface="Helvetica"/>
              </a:rPr>
              <a:t>Research and Publications</a:t>
            </a:r>
            <a:endParaRPr lang="en-US" sz="1400" b="1" dirty="0">
              <a:latin typeface="Helvetica"/>
              <a:ea typeface="Calibri" panose="020F0502020204030204" pitchFamily="34" charset="0"/>
              <a:cs typeface="Helvetica"/>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Helvetica Light"/>
                <a:ea typeface="Times New Roman" panose="02020603050405020304" pitchFamily="18" charset="0"/>
                <a:cs typeface="Helvetica Light"/>
              </a:rPr>
              <a:t>Prof. Murimi is widely published with more than 35 works published.</a:t>
            </a:r>
            <a:endParaRPr lang="en-US" sz="1400" dirty="0">
              <a:solidFill>
                <a:srgbClr val="000000"/>
              </a:solidFill>
              <a:latin typeface="Helvetica Light"/>
              <a:ea typeface="Calibri" panose="020F0502020204030204" pitchFamily="34" charset="0"/>
              <a:cs typeface="Helvetica Light"/>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000000"/>
                </a:solidFill>
                <a:latin typeface="Helvetica Light"/>
                <a:ea typeface="Times New Roman" panose="02020603050405020304" pitchFamily="18" charset="0"/>
                <a:cs typeface="Helvetica Light"/>
              </a:rPr>
              <a:t>She has served the Journal of Nutrition Education and Behavior as an Associate Editor since 2008 to current, determining the articles that are timely and educational, and guiding both reviewers and authors in the production of timely, accurate, and relevant articles.   </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IMG_0625.JPG"/>
          <p:cNvPicPr>
            <a:picLocks noChangeAspect="1"/>
          </p:cNvPicPr>
          <p:nvPr/>
        </p:nvPicPr>
        <p:blipFill>
          <a:blip r:embed="rId2"/>
          <a:stretch>
            <a:fillRect/>
          </a:stretch>
        </p:blipFill>
        <p:spPr>
          <a:xfrm>
            <a:off x="175423" y="691196"/>
            <a:ext cx="3811982" cy="2541321"/>
          </a:xfrm>
          <a:prstGeom prst="rect">
            <a:avLst/>
          </a:prstGeom>
        </p:spPr>
      </p:pic>
      <p:sp>
        <p:nvSpPr>
          <p:cNvPr id="5" name="TextBox 4"/>
          <p:cNvSpPr txBox="1"/>
          <p:nvPr/>
        </p:nvSpPr>
        <p:spPr>
          <a:xfrm>
            <a:off x="204274" y="3303562"/>
            <a:ext cx="3774613" cy="646331"/>
          </a:xfrm>
          <a:prstGeom prst="rect">
            <a:avLst/>
          </a:prstGeom>
          <a:noFill/>
        </p:spPr>
        <p:txBody>
          <a:bodyPr wrap="square" rtlCol="0">
            <a:spAutoFit/>
          </a:bodyPr>
          <a:lstStyle/>
          <a:p>
            <a:r>
              <a:rPr lang="en-US" sz="1200" dirty="0" smtClean="0">
                <a:latin typeface="Helvetica Light"/>
                <a:cs typeface="Helvetica Light"/>
              </a:rPr>
              <a:t>Professor </a:t>
            </a:r>
            <a:r>
              <a:rPr lang="en-US" sz="1200" dirty="0" err="1" smtClean="0">
                <a:latin typeface="Helvetica Light"/>
                <a:cs typeface="Helvetica Light"/>
              </a:rPr>
              <a:t>Murimi</a:t>
            </a:r>
            <a:r>
              <a:rPr lang="en-US" sz="1200" dirty="0" smtClean="0">
                <a:latin typeface="Helvetica Light"/>
                <a:cs typeface="Helvetica Light"/>
              </a:rPr>
              <a:t> with Daystar’s former Chancellor Dr. Florence </a:t>
            </a:r>
            <a:r>
              <a:rPr lang="en-US" sz="1200" dirty="0" err="1" smtClean="0">
                <a:latin typeface="Helvetica Light"/>
                <a:cs typeface="Helvetica Light"/>
              </a:rPr>
              <a:t>Muli-Musiime</a:t>
            </a:r>
            <a:r>
              <a:rPr lang="en-US" sz="1200" dirty="0" smtClean="0">
                <a:latin typeface="Helvetica Light"/>
                <a:cs typeface="Helvetica Light"/>
              </a:rPr>
              <a:t>, who was the first female university chancellor in all of Africa.</a:t>
            </a:r>
            <a:endParaRPr lang="en-US" sz="1200" dirty="0">
              <a:latin typeface="Helvetica Light"/>
              <a:cs typeface="Helvetica Ligh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7451415"/>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DUSNewLogo_lgUSE THIS ONE.jpg"/>
          <p:cNvPicPr>
            <a:picLocks noChangeAspect="1"/>
          </p:cNvPicPr>
          <p:nvPr/>
        </p:nvPicPr>
        <p:blipFill>
          <a:blip r:embed="rId2"/>
          <a:stretch>
            <a:fillRect/>
          </a:stretch>
        </p:blipFill>
        <p:spPr>
          <a:xfrm>
            <a:off x="4031488" y="1302931"/>
            <a:ext cx="4129025" cy="42521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87352" y="0"/>
            <a:ext cx="8282609"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3765242"/>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11086" y="2412279"/>
            <a:ext cx="8610600" cy="1507067"/>
          </a:xfrm>
        </p:spPr>
        <p:txBody>
          <a:bodyPr>
            <a:noAutofit/>
          </a:bodyPr>
          <a:lstStyle/>
          <a:p>
            <a:r>
              <a:rPr lang="en-US" sz="2800" dirty="0">
                <a:latin typeface="Helvetica Light"/>
                <a:cs typeface="Helvetica Light"/>
              </a:rPr>
              <a:t>For nearly 40 years, Daystar University has been providing the finest Christian education for Africans, by Africans. </a:t>
            </a:r>
            <a:r>
              <a:rPr lang="en-US" sz="2800" dirty="0"/>
              <a:t/>
            </a:r>
            <a:br>
              <a:rPr lang="en-US" sz="2800" dirty="0"/>
            </a:br>
            <a:r>
              <a:rPr lang="en-US" sz="2800" dirty="0">
                <a:latin typeface="Helvetica Light"/>
                <a:cs typeface="Helvetica Light"/>
              </a:rPr>
              <a:t> </a:t>
            </a:r>
            <a:br>
              <a:rPr lang="en-US" sz="2800" dirty="0">
                <a:latin typeface="Helvetica Light"/>
                <a:cs typeface="Helvetica Light"/>
              </a:rPr>
            </a:br>
            <a:r>
              <a:rPr lang="en-US" sz="2800" dirty="0">
                <a:latin typeface="Helvetica Light"/>
                <a:cs typeface="Helvetica Light"/>
              </a:rPr>
              <a:t>With a current student body exceeding 5,000 and more than 18,000 alumni, </a:t>
            </a:r>
            <a:r>
              <a:rPr lang="en-US" sz="2800" dirty="0" smtClean="0">
                <a:latin typeface="Helvetica Light"/>
                <a:cs typeface="Helvetica Light"/>
              </a:rPr>
              <a:t>thousands </a:t>
            </a:r>
            <a:r>
              <a:rPr lang="en-US" sz="2800" dirty="0">
                <a:latin typeface="Helvetica Light"/>
                <a:cs typeface="Helvetica Light"/>
              </a:rPr>
              <a:t>of Christian servant leaders are bringing innovation and integrity to their communities.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2922652"/>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https://static1.squarespace.com/static/54ef816fe4b078fcddf32f3d/t/57f69ed2725e252e6ec5b0d3/1475780325410/?format=1000w"/>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32708" y="941119"/>
            <a:ext cx="8299269" cy="4901702"/>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795399"/>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255854" y="369051"/>
            <a:ext cx="4589362" cy="6386365"/>
          </a:xfrm>
          <a:prstGeom prst="rect">
            <a:avLst/>
          </a:prstGeom>
        </p:spPr>
        <p:txBody>
          <a:bodyPr wrap="square">
            <a:spAutoFit/>
          </a:bodyPr>
          <a:lstStyle/>
          <a:p>
            <a:r>
              <a:rPr lang="en-US" dirty="0">
                <a:latin typeface="Helvetica Light"/>
                <a:cs typeface="Helvetica Light"/>
              </a:rPr>
              <a:t>Undergraduate </a:t>
            </a:r>
            <a:r>
              <a:rPr lang="en-US" dirty="0" smtClean="0">
                <a:latin typeface="Helvetica Light"/>
                <a:cs typeface="Helvetica Light"/>
              </a:rPr>
              <a:t>Programs</a:t>
            </a:r>
            <a:r>
              <a:rPr lang="en-US" dirty="0" smtClean="0">
                <a:latin typeface="Helvetica Light"/>
                <a:cs typeface="Helvetica Light"/>
              </a:rPr>
              <a:t/>
            </a:r>
            <a:br>
              <a:rPr lang="en-US" dirty="0" smtClean="0">
                <a:latin typeface="Helvetica Light"/>
                <a:cs typeface="Helvetica Light"/>
              </a:rPr>
            </a:br>
            <a:endParaRPr lang="en-US" sz="1300" dirty="0">
              <a:latin typeface="Helvetica Light"/>
              <a:cs typeface="Helvetica Light"/>
            </a:endParaRPr>
          </a:p>
          <a:p>
            <a:pPr>
              <a:buFont typeface="Arial" panose="020B0604020202020204" pitchFamily="34" charset="0"/>
              <a:buChar char="•"/>
            </a:pPr>
            <a:r>
              <a:rPr lang="en-US" sz="1300" dirty="0">
                <a:latin typeface="Helvetica Light"/>
                <a:cs typeface="Helvetica Light"/>
              </a:rPr>
              <a:t>Bachelor of Arts in Biblical and Religious </a:t>
            </a:r>
            <a:r>
              <a:rPr lang="en-US" sz="1300" dirty="0" smtClean="0">
                <a:latin typeface="Helvetica Light"/>
                <a:cs typeface="Helvetica Light"/>
              </a:rPr>
              <a:t>Studies</a:t>
            </a:r>
            <a:endParaRPr lang="en-US" sz="1300" dirty="0">
              <a:latin typeface="Helvetica Light"/>
              <a:cs typeface="Helvetica Light"/>
            </a:endParaRPr>
          </a:p>
          <a:p>
            <a:pPr>
              <a:buFont typeface="Arial" panose="020B0604020202020204" pitchFamily="34" charset="0"/>
              <a:buChar char="•"/>
            </a:pPr>
            <a:r>
              <a:rPr lang="en-US" sz="1300" dirty="0">
                <a:latin typeface="Helvetica Light"/>
                <a:cs typeface="Helvetica Light"/>
              </a:rPr>
              <a:t>Bachelor of Arts in Communication (Public Relations, Electronic Media, Print Media or Advertising).</a:t>
            </a:r>
          </a:p>
          <a:p>
            <a:pPr>
              <a:buFont typeface="Arial" panose="020B0604020202020204" pitchFamily="34" charset="0"/>
              <a:buChar char="•"/>
            </a:pPr>
            <a:r>
              <a:rPr lang="en-US" sz="1300" b="1" dirty="0">
                <a:latin typeface="Helvetica"/>
                <a:cs typeface="Helvetica"/>
              </a:rPr>
              <a:t>Bachelor of Arts in Community Development, Integrated</a:t>
            </a:r>
          </a:p>
          <a:p>
            <a:pPr>
              <a:buFont typeface="Arial" panose="020B0604020202020204" pitchFamily="34" charset="0"/>
              <a:buChar char="•"/>
            </a:pPr>
            <a:r>
              <a:rPr lang="en-US" sz="1300" b="1" dirty="0">
                <a:latin typeface="Helvetica"/>
                <a:cs typeface="Helvetica"/>
              </a:rPr>
              <a:t>Bachelor of Arts in Community Development, Rural</a:t>
            </a:r>
          </a:p>
          <a:p>
            <a:pPr>
              <a:buFont typeface="Arial" panose="020B0604020202020204" pitchFamily="34" charset="0"/>
              <a:buChar char="•"/>
            </a:pPr>
            <a:r>
              <a:rPr lang="en-US" sz="1300" dirty="0">
                <a:latin typeface="Helvetica Light"/>
                <a:cs typeface="Helvetica Light"/>
              </a:rPr>
              <a:t>Bachelor of Arts in English</a:t>
            </a:r>
          </a:p>
          <a:p>
            <a:pPr>
              <a:buFont typeface="Arial" panose="020B0604020202020204" pitchFamily="34" charset="0"/>
              <a:buChar char="•"/>
            </a:pPr>
            <a:r>
              <a:rPr lang="en-US" sz="1300" dirty="0">
                <a:latin typeface="Helvetica Light"/>
                <a:cs typeface="Helvetica Light"/>
              </a:rPr>
              <a:t>Bachelor of Arts in French</a:t>
            </a:r>
          </a:p>
          <a:p>
            <a:pPr>
              <a:buFont typeface="Arial" panose="020B0604020202020204" pitchFamily="34" charset="0"/>
              <a:buChar char="•"/>
            </a:pPr>
            <a:r>
              <a:rPr lang="en-US" sz="1300" dirty="0">
                <a:latin typeface="Helvetica Light"/>
                <a:cs typeface="Helvetica Light"/>
              </a:rPr>
              <a:t>Bachelor of Arts in Kiswahili</a:t>
            </a:r>
          </a:p>
          <a:p>
            <a:pPr>
              <a:buFont typeface="Arial" panose="020B0604020202020204" pitchFamily="34" charset="0"/>
              <a:buChar char="•"/>
            </a:pPr>
            <a:r>
              <a:rPr lang="en-US" sz="1300" dirty="0">
                <a:latin typeface="Helvetica Light"/>
                <a:cs typeface="Helvetica Light"/>
              </a:rPr>
              <a:t>Bachelor of Arts in Literature</a:t>
            </a:r>
          </a:p>
          <a:p>
            <a:pPr>
              <a:buFont typeface="Arial" panose="020B0604020202020204" pitchFamily="34" charset="0"/>
              <a:buChar char="•"/>
            </a:pPr>
            <a:r>
              <a:rPr lang="en-US" sz="1300" dirty="0">
                <a:latin typeface="Helvetica Light"/>
                <a:cs typeface="Helvetica Light"/>
              </a:rPr>
              <a:t>Bachelor of Arts in Music</a:t>
            </a:r>
          </a:p>
          <a:p>
            <a:pPr>
              <a:buFont typeface="Arial" panose="020B0604020202020204" pitchFamily="34" charset="0"/>
              <a:buChar char="•"/>
            </a:pPr>
            <a:r>
              <a:rPr lang="en-US" sz="1300" dirty="0">
                <a:latin typeface="Helvetica Light"/>
                <a:cs typeface="Helvetica Light"/>
              </a:rPr>
              <a:t>Bachelor of Arts in Peace and Conflict Transformation</a:t>
            </a:r>
          </a:p>
          <a:p>
            <a:pPr>
              <a:buFont typeface="Arial" panose="020B0604020202020204" pitchFamily="34" charset="0"/>
              <a:buChar char="•"/>
            </a:pPr>
            <a:r>
              <a:rPr lang="en-US" sz="1300" dirty="0">
                <a:latin typeface="Helvetica Light"/>
                <a:cs typeface="Helvetica Light"/>
              </a:rPr>
              <a:t>Bachelor of Arts in Social Work</a:t>
            </a:r>
          </a:p>
          <a:p>
            <a:pPr>
              <a:buFont typeface="Arial" panose="020B0604020202020204" pitchFamily="34" charset="0"/>
              <a:buChar char="•"/>
            </a:pPr>
            <a:r>
              <a:rPr lang="en-US" sz="1300" dirty="0">
                <a:latin typeface="Helvetica Light"/>
                <a:cs typeface="Helvetica Light"/>
              </a:rPr>
              <a:t>Bachelor of Arts in Technical and Professional Communication</a:t>
            </a:r>
          </a:p>
          <a:p>
            <a:pPr>
              <a:buFont typeface="Arial" panose="020B0604020202020204" pitchFamily="34" charset="0"/>
              <a:buChar char="•"/>
            </a:pPr>
            <a:r>
              <a:rPr lang="en-US" sz="1300" dirty="0">
                <a:latin typeface="Helvetica Light"/>
                <a:cs typeface="Helvetica Light"/>
              </a:rPr>
              <a:t>Bachelor of Commerce (Accounting, Business Administration ,Marketing, Purchasing and Business Logistics, Law Option, or Management Information Systems)</a:t>
            </a:r>
          </a:p>
          <a:p>
            <a:pPr>
              <a:buFont typeface="Arial" panose="020B0604020202020204" pitchFamily="34" charset="0"/>
              <a:buChar char="•"/>
            </a:pPr>
            <a:r>
              <a:rPr lang="en-US" sz="1300" dirty="0">
                <a:latin typeface="Helvetica Light"/>
                <a:cs typeface="Helvetica Light"/>
              </a:rPr>
              <a:t>Bachelor of Education in Business and French</a:t>
            </a:r>
          </a:p>
          <a:p>
            <a:pPr>
              <a:buFont typeface="Arial" panose="020B0604020202020204" pitchFamily="34" charset="0"/>
              <a:buChar char="•"/>
            </a:pPr>
            <a:r>
              <a:rPr lang="en-US" sz="1300" dirty="0">
                <a:latin typeface="Helvetica Light"/>
                <a:cs typeface="Helvetica Light"/>
              </a:rPr>
              <a:t>Bachelor of Education in Business and Mathematics</a:t>
            </a:r>
          </a:p>
          <a:p>
            <a:pPr>
              <a:buFont typeface="Arial" panose="020B0604020202020204" pitchFamily="34" charset="0"/>
              <a:buChar char="•"/>
            </a:pPr>
            <a:r>
              <a:rPr lang="en-US" sz="1300" dirty="0">
                <a:latin typeface="Helvetica Light"/>
                <a:cs typeface="Helvetica Light"/>
              </a:rPr>
              <a:t>Bachelor of Education in Computer Science and Mathematics</a:t>
            </a:r>
          </a:p>
          <a:p>
            <a:pPr>
              <a:buFont typeface="Arial" panose="020B0604020202020204" pitchFamily="34" charset="0"/>
              <a:buChar char="•"/>
            </a:pPr>
            <a:r>
              <a:rPr lang="en-US" sz="1300" dirty="0">
                <a:latin typeface="Helvetica Light"/>
                <a:cs typeface="Helvetica Light"/>
              </a:rPr>
              <a:t>Bachelor of Education in Early Childhood Development : Regular and school based programme</a:t>
            </a:r>
          </a:p>
          <a:p>
            <a:pPr>
              <a:buFont typeface="Arial" panose="020B0604020202020204" pitchFamily="34" charset="0"/>
              <a:buChar char="•"/>
            </a:pPr>
            <a:r>
              <a:rPr lang="en-US" sz="1300" dirty="0">
                <a:latin typeface="Helvetica Light"/>
                <a:cs typeface="Helvetica Light"/>
              </a:rPr>
              <a:t>Bachelor of Education in English (Language &amp; Literature</a:t>
            </a:r>
            <a:r>
              <a:rPr lang="en-US" sz="1300" dirty="0" smtClean="0">
                <a:latin typeface="Helvetica Light"/>
                <a:cs typeface="Helvetica Light"/>
              </a:rPr>
              <a:t>)</a:t>
            </a:r>
          </a:p>
          <a:p>
            <a:pPr>
              <a:buFont typeface="Arial" panose="020B0604020202020204" pitchFamily="34" charset="0"/>
              <a:buChar char="•"/>
            </a:pPr>
            <a:r>
              <a:rPr lang="en-US" sz="1300" dirty="0">
                <a:latin typeface="Helvetica Light"/>
                <a:cs typeface="Helvetica Light"/>
              </a:rPr>
              <a:t>Bachelor of Education in Music</a:t>
            </a:r>
          </a:p>
          <a:p>
            <a:pPr>
              <a:buFont typeface="Arial" panose="020B0604020202020204" pitchFamily="34" charset="0"/>
              <a:buChar char="•"/>
            </a:pPr>
            <a:r>
              <a:rPr lang="en-US" sz="1300" dirty="0">
                <a:latin typeface="Helvetica Light"/>
                <a:cs typeface="Helvetica Light"/>
              </a:rPr>
              <a:t>Bachelor of Education in French</a:t>
            </a:r>
          </a:p>
          <a:p>
            <a:pPr>
              <a:buFont typeface="Arial" panose="020B0604020202020204" pitchFamily="34" charset="0"/>
              <a:buChar char="•"/>
            </a:pPr>
            <a:endParaRPr lang="en-US" sz="1400" dirty="0">
              <a:latin typeface="Calibri" panose="020F0502020204030204" pitchFamily="34" charset="0"/>
            </a:endParaRPr>
          </a:p>
        </p:txBody>
      </p:sp>
      <p:sp>
        <p:nvSpPr>
          <p:cNvPr id="3" name="Rectangle 2"/>
          <p:cNvSpPr/>
          <p:nvPr/>
        </p:nvSpPr>
        <p:spPr>
          <a:xfrm>
            <a:off x="6469373" y="553716"/>
            <a:ext cx="4940461" cy="5586146"/>
          </a:xfrm>
          <a:prstGeom prst="rect">
            <a:avLst/>
          </a:prstGeom>
        </p:spPr>
        <p:txBody>
          <a:bodyPr wrap="square">
            <a:spAutoFit/>
          </a:bodyPr>
          <a:lstStyle/>
          <a:p>
            <a:r>
              <a:rPr lang="en-US" sz="1400" dirty="0">
                <a:latin typeface="Open Sans"/>
              </a:rPr>
              <a:t/>
            </a:r>
            <a:br>
              <a:rPr lang="en-US" sz="1400" dirty="0">
                <a:latin typeface="Open Sans"/>
              </a:rPr>
            </a:br>
            <a:r>
              <a:rPr lang="en-US" sz="1300" dirty="0" smtClean="0">
                <a:latin typeface="Helvetica Light"/>
                <a:cs typeface="Helvetica Light"/>
              </a:rPr>
              <a:t>Bachelor </a:t>
            </a:r>
            <a:r>
              <a:rPr lang="en-US" sz="1300" dirty="0">
                <a:latin typeface="Helvetica Light"/>
                <a:cs typeface="Helvetica Light"/>
              </a:rPr>
              <a:t>of Education in Mathematics</a:t>
            </a:r>
          </a:p>
          <a:p>
            <a:pPr>
              <a:buFont typeface="Arial" panose="020B0604020202020204" pitchFamily="34" charset="0"/>
              <a:buChar char="•"/>
            </a:pPr>
            <a:r>
              <a:rPr lang="en-US" sz="1300" dirty="0">
                <a:latin typeface="Helvetica Light"/>
                <a:cs typeface="Helvetica Light"/>
              </a:rPr>
              <a:t>Bachelor of Education in Religious Studies</a:t>
            </a:r>
          </a:p>
          <a:p>
            <a:pPr>
              <a:buFont typeface="Arial" panose="020B0604020202020204" pitchFamily="34" charset="0"/>
              <a:buChar char="•"/>
            </a:pPr>
            <a:r>
              <a:rPr lang="en-US" sz="1300" dirty="0">
                <a:latin typeface="Helvetica Light"/>
                <a:cs typeface="Helvetica Light"/>
              </a:rPr>
              <a:t>Bachelor of Education in Religious Studies and </a:t>
            </a:r>
            <a:r>
              <a:rPr lang="en-US" sz="1300" dirty="0" smtClean="0">
                <a:latin typeface="Helvetica Light"/>
                <a:cs typeface="Helvetica Light"/>
              </a:rPr>
              <a:t>Music</a:t>
            </a:r>
          </a:p>
          <a:p>
            <a:pPr>
              <a:buFont typeface="Arial" panose="020B0604020202020204" pitchFamily="34" charset="0"/>
              <a:buChar char="•"/>
            </a:pPr>
            <a:r>
              <a:rPr lang="en-US" sz="1300" dirty="0" smtClean="0">
                <a:latin typeface="Helvetica Light"/>
                <a:cs typeface="Helvetica Light"/>
              </a:rPr>
              <a:t>Bachelor </a:t>
            </a:r>
            <a:r>
              <a:rPr lang="en-US" sz="1300" dirty="0">
                <a:latin typeface="Helvetica Light"/>
                <a:cs typeface="Helvetica Light"/>
              </a:rPr>
              <a:t>of Science in Applied Computer </a:t>
            </a:r>
            <a:r>
              <a:rPr lang="en-US" sz="1300" dirty="0" smtClean="0">
                <a:latin typeface="Helvetica Light"/>
                <a:cs typeface="Helvetica Light"/>
              </a:rPr>
              <a:t>Science</a:t>
            </a:r>
          </a:p>
          <a:p>
            <a:pPr>
              <a:buFont typeface="Arial" panose="020B0604020202020204" pitchFamily="34" charset="0"/>
              <a:buChar char="•"/>
            </a:pPr>
            <a:r>
              <a:rPr lang="en-US" sz="1300" dirty="0" smtClean="0">
                <a:latin typeface="Helvetica Light"/>
                <a:cs typeface="Helvetica Light"/>
              </a:rPr>
              <a:t>Bachelor </a:t>
            </a:r>
            <a:r>
              <a:rPr lang="en-US" sz="1300" dirty="0">
                <a:latin typeface="Helvetica Light"/>
                <a:cs typeface="Helvetica Light"/>
              </a:rPr>
              <a:t>of Science in Environmental Health</a:t>
            </a:r>
          </a:p>
          <a:p>
            <a:pPr>
              <a:buFont typeface="Arial" panose="020B0604020202020204" pitchFamily="34" charset="0"/>
              <a:buChar char="•"/>
            </a:pPr>
            <a:r>
              <a:rPr lang="en-US" sz="1300" dirty="0">
                <a:latin typeface="Helvetica Light"/>
                <a:cs typeface="Helvetica Light"/>
              </a:rPr>
              <a:t>Bachelor of Science in Mathematics</a:t>
            </a:r>
          </a:p>
          <a:p>
            <a:pPr>
              <a:buFont typeface="Arial" panose="020B0604020202020204" pitchFamily="34" charset="0"/>
              <a:buChar char="•"/>
            </a:pPr>
            <a:r>
              <a:rPr lang="en-US" sz="1300" dirty="0">
                <a:latin typeface="Helvetica Light"/>
                <a:cs typeface="Helvetica Light"/>
              </a:rPr>
              <a:t>Bachelor of Science in Economics</a:t>
            </a:r>
          </a:p>
          <a:p>
            <a:pPr>
              <a:buFont typeface="Arial" panose="020B0604020202020204" pitchFamily="34" charset="0"/>
              <a:buChar char="•"/>
            </a:pPr>
            <a:r>
              <a:rPr lang="en-US" sz="1300" dirty="0">
                <a:latin typeface="Helvetica Light"/>
                <a:cs typeface="Helvetica Light"/>
              </a:rPr>
              <a:t>Bachelor of Science in Nursing</a:t>
            </a:r>
          </a:p>
          <a:p>
            <a:pPr>
              <a:buFont typeface="Arial" panose="020B0604020202020204" pitchFamily="34" charset="0"/>
              <a:buChar char="•"/>
            </a:pPr>
            <a:r>
              <a:rPr lang="en-US" sz="1300" dirty="0">
                <a:latin typeface="Helvetica Light"/>
                <a:cs typeface="Helvetica Light"/>
              </a:rPr>
              <a:t>Bachelor of Science in Physics</a:t>
            </a:r>
          </a:p>
          <a:p>
            <a:pPr>
              <a:buFont typeface="Arial" panose="020B0604020202020204" pitchFamily="34" charset="0"/>
              <a:buChar char="•"/>
            </a:pPr>
            <a:r>
              <a:rPr lang="en-US" sz="1300" dirty="0">
                <a:latin typeface="Helvetica Light"/>
                <a:cs typeface="Helvetica Light"/>
              </a:rPr>
              <a:t>Bachelor of Theology (B.Th</a:t>
            </a:r>
            <a:r>
              <a:rPr lang="en-US" sz="1300" dirty="0" smtClean="0">
                <a:latin typeface="Helvetica Light"/>
                <a:cs typeface="Helvetica Light"/>
              </a:rPr>
              <a:t>.)</a:t>
            </a:r>
            <a:endParaRPr lang="en-US" sz="1300" dirty="0">
              <a:latin typeface="Helvetica Light"/>
              <a:cs typeface="Helvetica Light"/>
            </a:endParaRPr>
          </a:p>
          <a:p>
            <a:endParaRPr lang="en-US" sz="1300" dirty="0" smtClean="0">
              <a:latin typeface="Helvetica Light"/>
              <a:cs typeface="Helvetica Light"/>
            </a:endParaRPr>
          </a:p>
          <a:p>
            <a:r>
              <a:rPr lang="en-US" dirty="0" smtClean="0">
                <a:latin typeface="Helvetica Light"/>
                <a:cs typeface="Helvetica Light"/>
              </a:rPr>
              <a:t>Postgraduate </a:t>
            </a:r>
            <a:r>
              <a:rPr lang="en-US" dirty="0" smtClean="0">
                <a:latin typeface="Helvetica Light"/>
                <a:cs typeface="Helvetica Light"/>
              </a:rPr>
              <a:t>Programs</a:t>
            </a:r>
            <a:r>
              <a:rPr lang="en-US" sz="1300" dirty="0" smtClean="0">
                <a:latin typeface="Helvetica Light"/>
                <a:cs typeface="Helvetica Light"/>
              </a:rPr>
              <a:t/>
            </a:r>
            <a:br>
              <a:rPr lang="en-US" sz="1300" dirty="0" smtClean="0">
                <a:latin typeface="Helvetica Light"/>
                <a:cs typeface="Helvetica Light"/>
              </a:rPr>
            </a:br>
            <a:endParaRPr lang="en-US" sz="1300" dirty="0">
              <a:latin typeface="Helvetica Light"/>
              <a:cs typeface="Helvetica Light"/>
            </a:endParaRPr>
          </a:p>
          <a:p>
            <a:pPr>
              <a:buFont typeface="Arial" panose="020B0604020202020204" pitchFamily="34" charset="0"/>
              <a:buChar char="•"/>
            </a:pPr>
            <a:r>
              <a:rPr lang="en-US" sz="1300" dirty="0">
                <a:latin typeface="Helvetica Light"/>
                <a:cs typeface="Helvetica Light"/>
              </a:rPr>
              <a:t>Master of Arts in Child Development</a:t>
            </a:r>
          </a:p>
          <a:p>
            <a:pPr>
              <a:buFont typeface="Arial" panose="020B0604020202020204" pitchFamily="34" charset="0"/>
              <a:buChar char="•"/>
            </a:pPr>
            <a:r>
              <a:rPr lang="en-US" sz="1300" dirty="0">
                <a:latin typeface="Helvetica Light"/>
                <a:cs typeface="Helvetica Light"/>
              </a:rPr>
              <a:t>Master of Arts in Christian Ministries</a:t>
            </a:r>
          </a:p>
          <a:p>
            <a:pPr>
              <a:buFont typeface="Arial" panose="020B0604020202020204" pitchFamily="34" charset="0"/>
              <a:buChar char="•"/>
            </a:pPr>
            <a:r>
              <a:rPr lang="en-US" sz="1300" dirty="0">
                <a:latin typeface="Helvetica Light"/>
                <a:cs typeface="Helvetica Light"/>
              </a:rPr>
              <a:t>Master of Arts in Communication (Media Studies, Corporate Communication, or Development Communication)</a:t>
            </a:r>
          </a:p>
          <a:p>
            <a:pPr>
              <a:buFont typeface="Arial" panose="020B0604020202020204" pitchFamily="34" charset="0"/>
              <a:buChar char="•"/>
            </a:pPr>
            <a:r>
              <a:rPr lang="en-US" sz="1300" dirty="0">
                <a:latin typeface="Helvetica Light"/>
                <a:cs typeface="Helvetica Light"/>
              </a:rPr>
              <a:t>Master of Arts in Counseling Psychology</a:t>
            </a:r>
          </a:p>
          <a:p>
            <a:pPr>
              <a:buFont typeface="Arial" panose="020B0604020202020204" pitchFamily="34" charset="0"/>
              <a:buChar char="•"/>
            </a:pPr>
            <a:r>
              <a:rPr lang="en-US" sz="1300" dirty="0">
                <a:latin typeface="Helvetica Light"/>
                <a:cs typeface="Helvetica Light"/>
              </a:rPr>
              <a:t>Master of Business Administration (MBA) (Strategic Management, Human Resources Management, Finance or Marketing).</a:t>
            </a:r>
          </a:p>
          <a:p>
            <a:pPr>
              <a:buFont typeface="Arial" panose="020B0604020202020204" pitchFamily="34" charset="0"/>
              <a:buChar char="•"/>
            </a:pPr>
            <a:r>
              <a:rPr lang="en-US" sz="1300" dirty="0">
                <a:latin typeface="Helvetica Light"/>
                <a:cs typeface="Helvetica Light"/>
              </a:rPr>
              <a:t>Master of Theology in African Christianity (day classes)</a:t>
            </a:r>
          </a:p>
          <a:p>
            <a:pPr>
              <a:buFont typeface="Arial" panose="020B0604020202020204" pitchFamily="34" charset="0"/>
              <a:buChar char="•"/>
            </a:pPr>
            <a:r>
              <a:rPr lang="en-US" sz="1300" dirty="0">
                <a:latin typeface="Helvetica Light"/>
                <a:cs typeface="Helvetica Light"/>
              </a:rPr>
              <a:t>PhD in Communication</a:t>
            </a:r>
          </a:p>
          <a:p>
            <a:pPr>
              <a:buFont typeface="Arial" panose="020B0604020202020204" pitchFamily="34" charset="0"/>
              <a:buChar char="•"/>
            </a:pPr>
            <a:r>
              <a:rPr lang="en-US" sz="1300" dirty="0">
                <a:latin typeface="Helvetica Light"/>
                <a:cs typeface="Helvetica Light"/>
              </a:rPr>
              <a:t>Postgraduate Diploma in Child Development</a:t>
            </a:r>
          </a:p>
          <a:p>
            <a:pPr>
              <a:buFont typeface="Arial" panose="020B0604020202020204" pitchFamily="34" charset="0"/>
              <a:buChar char="•"/>
            </a:pPr>
            <a:r>
              <a:rPr lang="en-US" sz="1300" dirty="0">
                <a:latin typeface="Helvetica Light"/>
                <a:cs typeface="Helvetica Light"/>
              </a:rPr>
              <a:t>Postgraduate Diploma in Education (PGDE) offered during April, August and December school holidays.</a:t>
            </a:r>
            <a:endParaRPr lang="en-US" sz="1300" dirty="0">
              <a:effectLst/>
              <a:latin typeface="Helvetica Light"/>
              <a:cs typeface="Helvetica Ligh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3545784"/>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6285053" y="935745"/>
            <a:ext cx="4722472" cy="4616648"/>
          </a:xfrm>
          <a:prstGeom prst="rect">
            <a:avLst/>
          </a:prstGeom>
        </p:spPr>
        <p:txBody>
          <a:bodyPr wrap="square">
            <a:spAutoFit/>
          </a:bodyPr>
          <a:lstStyle/>
          <a:p>
            <a:r>
              <a:rPr lang="en-US" sz="1600" b="1" dirty="0">
                <a:latin typeface="Helvetica"/>
                <a:cs typeface="Helvetica"/>
              </a:rPr>
              <a:t>Nairobi </a:t>
            </a:r>
            <a:r>
              <a:rPr lang="en-US" sz="1600" b="1" dirty="0" smtClean="0">
                <a:latin typeface="Helvetica"/>
                <a:cs typeface="Helvetica"/>
              </a:rPr>
              <a:t>Campus</a:t>
            </a:r>
          </a:p>
          <a:p>
            <a:endParaRPr lang="en-US" sz="1400" dirty="0" smtClean="0">
              <a:latin typeface="Helvetica Light"/>
              <a:cs typeface="Helvetica Light"/>
            </a:endParaRPr>
          </a:p>
          <a:p>
            <a:r>
              <a:rPr lang="en-US" sz="1400" dirty="0">
                <a:latin typeface="Helvetica Light"/>
                <a:cs typeface="Helvetica Light"/>
              </a:rPr>
              <a:t>Daystar University was first housed at the Nairobi Campus. This campus is located approximately two kilometres from the City Center, at the corner of Ngong Road and Valley Roads. It is a few minutes’ walk from Hurlingham shopping Center, the Kenyatta National Hospital and Nairobi Hospital. It also neighbours Nairobi Baptist Church and is easily accessible by public and private means. </a:t>
            </a:r>
            <a:endParaRPr lang="en-US" sz="1400" dirty="0" smtClean="0">
              <a:latin typeface="Helvetica Light"/>
              <a:cs typeface="Helvetica Light"/>
            </a:endParaRPr>
          </a:p>
          <a:p>
            <a:endParaRPr lang="en-US" sz="1400" dirty="0">
              <a:latin typeface="Helvetica Light"/>
              <a:cs typeface="Helvetica Light"/>
            </a:endParaRPr>
          </a:p>
          <a:p>
            <a:r>
              <a:rPr lang="en-US" sz="1400" dirty="0" smtClean="0">
                <a:latin typeface="Helvetica Light"/>
                <a:cs typeface="Helvetica Light"/>
              </a:rPr>
              <a:t>The </a:t>
            </a:r>
            <a:r>
              <a:rPr lang="en-US" sz="1400" dirty="0">
                <a:latin typeface="Helvetica Light"/>
                <a:cs typeface="Helvetica Light"/>
              </a:rPr>
              <a:t>campus hosts the diploma programmes, day and evening undergraduate programmes, Master’s programmes in Communication, Counseling Psychology, Theology, Economics, Monitoring and Evaluation, Child Development and Business, and PhD in Communication and Clinical Psychology. </a:t>
            </a:r>
            <a:endParaRPr lang="en-US" sz="1400" dirty="0" smtClean="0">
              <a:latin typeface="Helvetica Light"/>
              <a:cs typeface="Helvetica Light"/>
            </a:endParaRPr>
          </a:p>
          <a:p>
            <a:endParaRPr lang="en-US" sz="1400" dirty="0">
              <a:latin typeface="Helvetica Light"/>
              <a:cs typeface="Helvetica Light"/>
            </a:endParaRPr>
          </a:p>
          <a:p>
            <a:r>
              <a:rPr lang="en-US" sz="1400" dirty="0" smtClean="0">
                <a:latin typeface="Helvetica Light"/>
                <a:cs typeface="Helvetica Light"/>
              </a:rPr>
              <a:t>At </a:t>
            </a:r>
            <a:r>
              <a:rPr lang="en-US" sz="1400" dirty="0">
                <a:latin typeface="Helvetica Light"/>
                <a:cs typeface="Helvetica Light"/>
              </a:rPr>
              <a:t>this campus, the university also offers short courses in various areas including communication, community development, business and Christian ministries.</a:t>
            </a:r>
            <a:endParaRPr lang="en-US" sz="1400" dirty="0">
              <a:effectLst/>
              <a:latin typeface="Helvetica Light"/>
              <a:cs typeface="Helvetica Light"/>
            </a:endParaRPr>
          </a:p>
        </p:txBody>
      </p:sp>
      <p:pic>
        <p:nvPicPr>
          <p:cNvPr id="3" name="Picture 2"/>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7783" y="1595502"/>
            <a:ext cx="5757237" cy="319846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5337513"/>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2741875" y="4439483"/>
            <a:ext cx="6599033" cy="1938993"/>
          </a:xfrm>
          <a:prstGeom prst="rect">
            <a:avLst/>
          </a:prstGeom>
        </p:spPr>
        <p:txBody>
          <a:bodyPr wrap="square">
            <a:spAutoFit/>
          </a:bodyPr>
          <a:lstStyle/>
          <a:p>
            <a:r>
              <a:rPr lang="en-US" sz="1600" b="1" dirty="0">
                <a:latin typeface="Helvetica"/>
                <a:cs typeface="Helvetica"/>
              </a:rPr>
              <a:t>Athi River </a:t>
            </a:r>
            <a:r>
              <a:rPr lang="en-US" sz="1600" b="1" dirty="0" smtClean="0">
                <a:latin typeface="Helvetica"/>
                <a:cs typeface="Helvetica"/>
              </a:rPr>
              <a:t>Campus</a:t>
            </a:r>
          </a:p>
          <a:p>
            <a:endParaRPr lang="en-US" sz="1600" b="1" dirty="0" smtClean="0">
              <a:latin typeface="Helvetica"/>
              <a:cs typeface="Helvetica"/>
            </a:endParaRPr>
          </a:p>
          <a:p>
            <a:r>
              <a:rPr lang="en-US" sz="1400" dirty="0">
                <a:latin typeface="Helvetica Light"/>
                <a:cs typeface="Helvetica Light"/>
              </a:rPr>
              <a:t>Most of the Daystar undergraduates take their classes at this campus. The student population is over 2,000 students.</a:t>
            </a:r>
          </a:p>
          <a:p>
            <a:endParaRPr lang="en-US" sz="1400" dirty="0" smtClean="0">
              <a:latin typeface="Helvetica Light"/>
              <a:cs typeface="Helvetica Light"/>
            </a:endParaRPr>
          </a:p>
          <a:p>
            <a:r>
              <a:rPr lang="en-US" sz="1400" dirty="0" smtClean="0">
                <a:latin typeface="Helvetica Light"/>
                <a:cs typeface="Helvetica Light"/>
              </a:rPr>
              <a:t>The </a:t>
            </a:r>
            <a:r>
              <a:rPr lang="en-US" sz="1400" dirty="0">
                <a:latin typeface="Helvetica Light"/>
                <a:cs typeface="Helvetica Light"/>
              </a:rPr>
              <a:t>campus, which is on a 300-acre piece of land, is connected to the main Mombasa Road by a 5-kilometre all-weather murram road</a:t>
            </a:r>
            <a:r>
              <a:rPr lang="en-US" sz="1400" dirty="0" smtClean="0">
                <a:latin typeface="Helvetica Light"/>
                <a:cs typeface="Helvetica Light"/>
              </a:rPr>
              <a:t>.</a:t>
            </a:r>
          </a:p>
          <a:p>
            <a:endParaRPr lang="en-US" dirty="0"/>
          </a:p>
        </p:txBody>
      </p:sp>
      <p:pic>
        <p:nvPicPr>
          <p:cNvPr id="4" name="Picture 3" descr="7159037-R1-068-32A.jpg"/>
          <p:cNvPicPr>
            <a:picLocks noChangeAspect="1"/>
          </p:cNvPicPr>
          <p:nvPr/>
        </p:nvPicPr>
        <p:blipFill>
          <a:blip r:embed="rId2"/>
          <a:stretch>
            <a:fillRect/>
          </a:stretch>
        </p:blipFill>
        <p:spPr>
          <a:xfrm>
            <a:off x="2637786" y="210835"/>
            <a:ext cx="6189995" cy="417824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8113587"/>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https://static1.squarespace.com/static/54ef816fe4b078fcddf32f3d/t/57d312a8e58c626ebeda8371/1473450678761/?format=1000w"/>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7615" y="1548311"/>
            <a:ext cx="5375910" cy="3590290"/>
          </a:xfrm>
          <a:prstGeom prst="rect">
            <a:avLst/>
          </a:prstGeom>
          <a:noFill/>
          <a:ln>
            <a:noFill/>
          </a:ln>
        </p:spPr>
      </p:pic>
      <p:sp>
        <p:nvSpPr>
          <p:cNvPr id="5" name="TextBox 4"/>
          <p:cNvSpPr txBox="1"/>
          <p:nvPr/>
        </p:nvSpPr>
        <p:spPr>
          <a:xfrm>
            <a:off x="1675310" y="306604"/>
            <a:ext cx="8436429" cy="984885"/>
          </a:xfrm>
          <a:prstGeom prst="rect">
            <a:avLst/>
          </a:prstGeom>
          <a:noFill/>
        </p:spPr>
        <p:txBody>
          <a:bodyPr wrap="square" rtlCol="0">
            <a:spAutoFit/>
          </a:bodyPr>
          <a:lstStyle/>
          <a:p>
            <a:pPr algn="ctr"/>
            <a:r>
              <a:rPr lang="en-US" sz="2000" b="1" dirty="0">
                <a:latin typeface="Helvetica"/>
                <a:cs typeface="Helvetica"/>
              </a:rPr>
              <a:t>MARY MAMBO</a:t>
            </a:r>
            <a:br>
              <a:rPr lang="en-US" sz="2000" b="1" dirty="0">
                <a:latin typeface="Helvetica"/>
                <a:cs typeface="Helvetica"/>
              </a:rPr>
            </a:br>
            <a:r>
              <a:rPr lang="en-US" sz="2000" b="1" dirty="0">
                <a:latin typeface="Helvetica"/>
                <a:cs typeface="Helvetica"/>
              </a:rPr>
              <a:t>FOUNDER, CANA CHILDREN’S CENTER</a:t>
            </a:r>
          </a:p>
          <a:p>
            <a:pPr algn="ctr"/>
            <a:endParaRPr lang="en-US" b="1" dirty="0">
              <a:solidFill>
                <a:schemeClr val="bg1"/>
              </a:solidFill>
            </a:endParaRPr>
          </a:p>
        </p:txBody>
      </p:sp>
      <p:sp>
        <p:nvSpPr>
          <p:cNvPr id="6" name="TextBox 5"/>
          <p:cNvSpPr txBox="1"/>
          <p:nvPr/>
        </p:nvSpPr>
        <p:spPr>
          <a:xfrm>
            <a:off x="6116683" y="1548311"/>
            <a:ext cx="5623560" cy="4770537"/>
          </a:xfrm>
          <a:prstGeom prst="rect">
            <a:avLst/>
          </a:prstGeom>
          <a:solidFill>
            <a:schemeClr val="bg1">
              <a:lumMod val="95000"/>
            </a:schemeClr>
          </a:solidFill>
        </p:spPr>
        <p:txBody>
          <a:bodyPr wrap="square" rtlCol="0">
            <a:spAutoFit/>
          </a:bodyPr>
          <a:lstStyle/>
          <a:p>
            <a:r>
              <a:rPr lang="en-US" sz="1600" dirty="0">
                <a:latin typeface="Helvetica Light"/>
                <a:cs typeface="Helvetica Light"/>
              </a:rPr>
              <a:t>Mary Mambo graduated from Daystar University in 2000 with a bachelor’s degree in counseling and psychology. Shortly after graduating she founded Cana Children’s Center, a humanitarian center located in a vast Nairobi slum. This is the only center of its kind in a slum of more than 250,000 people. The center addresses a variety of community issues including tuberculosis, preventing mother-to-child HIV transmission, and reducing infant and maternal death. Each month, approximately 170 healthy babies are born in Mary’s clinic</a:t>
            </a:r>
            <a:r>
              <a:rPr lang="en-US" sz="1600" dirty="0" smtClean="0">
                <a:latin typeface="Helvetica Light"/>
                <a:cs typeface="Helvetica Light"/>
              </a:rPr>
              <a:t>.</a:t>
            </a:r>
          </a:p>
          <a:p>
            <a:endParaRPr lang="en-US" sz="1600" dirty="0" smtClean="0">
              <a:latin typeface="Helvetica Light"/>
              <a:cs typeface="Helvetica Light"/>
            </a:endParaRPr>
          </a:p>
          <a:p>
            <a:r>
              <a:rPr lang="en-US" sz="1600" dirty="0" smtClean="0">
                <a:latin typeface="Helvetica Light"/>
                <a:cs typeface="Helvetica Light"/>
              </a:rPr>
              <a:t>The </a:t>
            </a:r>
            <a:r>
              <a:rPr lang="en-US" sz="1600" dirty="0">
                <a:latin typeface="Helvetica Light"/>
                <a:cs typeface="Helvetica Light"/>
              </a:rPr>
              <a:t>center also rescues young girls who have been sexually abused, giving them a safe place to live and go to school. Approximately 300 children and youth attend school at Cana Children’s Center. Every day Mary provides a meal for all of them. She said, “Our work is a holistic ministry; we help people spiritually, physically, and emotionally. We take the whole person and help the whole person.”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7398343"/>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https://static1.squarespace.com/static/54ef816fe4b078fcddf32f3d/t/57d312fce58c626ebeda8730/1473450891345/?format=1000w"/>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77726" y="2332694"/>
            <a:ext cx="5148580" cy="3438525"/>
          </a:xfrm>
          <a:prstGeom prst="rect">
            <a:avLst/>
          </a:prstGeom>
          <a:noFill/>
          <a:ln>
            <a:noFill/>
          </a:ln>
        </p:spPr>
      </p:pic>
      <p:sp>
        <p:nvSpPr>
          <p:cNvPr id="5" name="TextBox 4"/>
          <p:cNvSpPr txBox="1"/>
          <p:nvPr/>
        </p:nvSpPr>
        <p:spPr>
          <a:xfrm>
            <a:off x="6477726" y="1424647"/>
            <a:ext cx="5148580" cy="646331"/>
          </a:xfrm>
          <a:prstGeom prst="rect">
            <a:avLst/>
          </a:prstGeom>
          <a:noFill/>
        </p:spPr>
        <p:txBody>
          <a:bodyPr wrap="square" rtlCol="0">
            <a:spAutoFit/>
          </a:bodyPr>
          <a:lstStyle/>
          <a:p>
            <a:pPr algn="ctr"/>
            <a:r>
              <a:rPr lang="en-US" b="1" dirty="0">
                <a:latin typeface="Helvetica"/>
                <a:cs typeface="Helvetica"/>
              </a:rPr>
              <a:t>JOHN </a:t>
            </a:r>
            <a:r>
              <a:rPr lang="en-US" b="1" dirty="0" smtClean="0">
                <a:latin typeface="Helvetica"/>
                <a:cs typeface="Helvetica"/>
              </a:rPr>
              <a:t>NDEGWA</a:t>
            </a:r>
            <a:r>
              <a:rPr lang="en-US" b="1" dirty="0" smtClean="0">
                <a:latin typeface="Helvetica"/>
                <a:cs typeface="Helvetica"/>
              </a:rPr>
              <a:t>  </a:t>
            </a:r>
            <a:endParaRPr lang="en-US" b="1" dirty="0" smtClean="0">
              <a:latin typeface="Helvetica"/>
              <a:cs typeface="Helvetica"/>
            </a:endParaRPr>
          </a:p>
          <a:p>
            <a:pPr algn="ctr"/>
            <a:r>
              <a:rPr lang="en-US" b="1" dirty="0" smtClean="0">
                <a:latin typeface="Helvetica"/>
                <a:cs typeface="Helvetica"/>
              </a:rPr>
              <a:t>OWNER</a:t>
            </a:r>
            <a:r>
              <a:rPr lang="en-US" b="1" dirty="0">
                <a:latin typeface="Helvetica"/>
                <a:cs typeface="Helvetica"/>
              </a:rPr>
              <a:t>, ARAMATI SAFARIS</a:t>
            </a:r>
          </a:p>
        </p:txBody>
      </p:sp>
      <p:sp>
        <p:nvSpPr>
          <p:cNvPr id="6" name="TextBox 5"/>
          <p:cNvSpPr txBox="1"/>
          <p:nvPr/>
        </p:nvSpPr>
        <p:spPr>
          <a:xfrm>
            <a:off x="377733" y="895895"/>
            <a:ext cx="5794467" cy="5509201"/>
          </a:xfrm>
          <a:prstGeom prst="rect">
            <a:avLst/>
          </a:prstGeom>
          <a:solidFill>
            <a:schemeClr val="bg1">
              <a:lumMod val="95000"/>
            </a:schemeClr>
          </a:solidFill>
        </p:spPr>
        <p:txBody>
          <a:bodyPr wrap="square" rtlCol="0">
            <a:spAutoFit/>
          </a:bodyPr>
          <a:lstStyle/>
          <a:p>
            <a:r>
              <a:rPr lang="en-US" sz="1600" dirty="0">
                <a:latin typeface="Helvetica Light"/>
                <a:cs typeface="Helvetica Light"/>
              </a:rPr>
              <a:t>John Ndegwa studied communication and marketing at Daystar University. When he graduated in 1999, he asked himself, “How can I glorify God in what I do?” John didn’t think he had the right skills to become a pastor but knew whatever he did, he wanted to have a role in furthering God’s Kingdom</a:t>
            </a:r>
            <a:r>
              <a:rPr lang="en-US" sz="1600" dirty="0" smtClean="0">
                <a:latin typeface="Helvetica Light"/>
                <a:cs typeface="Helvetica Light"/>
              </a:rPr>
              <a:t>.</a:t>
            </a:r>
            <a:br>
              <a:rPr lang="en-US" sz="1600" dirty="0" smtClean="0">
                <a:latin typeface="Helvetica Light"/>
                <a:cs typeface="Helvetica Light"/>
              </a:rPr>
            </a:br>
            <a:endParaRPr lang="en-US" sz="1600" dirty="0">
              <a:latin typeface="Helvetica Light"/>
              <a:cs typeface="Helvetica Light"/>
            </a:endParaRPr>
          </a:p>
          <a:p>
            <a:r>
              <a:rPr lang="en-US" sz="1600" dirty="0">
                <a:solidFill>
                  <a:schemeClr val="tx1">
                    <a:lumMod val="95000"/>
                  </a:schemeClr>
                </a:solidFill>
                <a:latin typeface="Helvetica Light"/>
                <a:cs typeface="Helvetica Light"/>
              </a:rPr>
              <a:t>John always had an interest in tourism and so with one van and a dream to serve, John started Aramati Safaris. He started his tourism company with the intention of accommodating pastors and missionaries in particular. </a:t>
            </a:r>
            <a:r>
              <a:rPr lang="en-US" sz="1600" dirty="0" smtClean="0">
                <a:solidFill>
                  <a:schemeClr val="tx1">
                    <a:lumMod val="95000"/>
                  </a:schemeClr>
                </a:solidFill>
                <a:latin typeface="Helvetica Light"/>
                <a:cs typeface="Helvetica Light"/>
              </a:rPr>
              <a:t>“</a:t>
            </a:r>
          </a:p>
          <a:p>
            <a:endParaRPr lang="en-US" sz="1600" dirty="0">
              <a:solidFill>
                <a:schemeClr val="tx1">
                  <a:lumMod val="95000"/>
                </a:schemeClr>
              </a:solidFill>
              <a:latin typeface="Helvetica Light"/>
              <a:cs typeface="Helvetica Light"/>
            </a:endParaRPr>
          </a:p>
          <a:p>
            <a:r>
              <a:rPr lang="en-US" sz="1600" dirty="0">
                <a:solidFill>
                  <a:schemeClr val="tx1">
                    <a:lumMod val="95000"/>
                  </a:schemeClr>
                </a:solidFill>
                <a:latin typeface="Helvetica Light"/>
                <a:cs typeface="Helvetica Light"/>
              </a:rPr>
              <a:t>Aramati means ‘stewardship’ in John’s native language. “It is a constant reminder that I am a steward to God’s resources, my clients, and my employees.” </a:t>
            </a:r>
            <a:endParaRPr lang="en-US" sz="1600" dirty="0" smtClean="0">
              <a:solidFill>
                <a:schemeClr val="tx1">
                  <a:lumMod val="95000"/>
                </a:schemeClr>
              </a:solidFill>
              <a:latin typeface="Helvetica Light"/>
              <a:cs typeface="Helvetica Light"/>
            </a:endParaRPr>
          </a:p>
          <a:p>
            <a:endParaRPr lang="en-US" sz="1600" dirty="0">
              <a:solidFill>
                <a:schemeClr val="tx1">
                  <a:lumMod val="95000"/>
                </a:schemeClr>
              </a:solidFill>
              <a:latin typeface="Helvetica Light"/>
              <a:cs typeface="Helvetica Light"/>
            </a:endParaRPr>
          </a:p>
          <a:p>
            <a:r>
              <a:rPr lang="en-US" sz="1600" dirty="0" smtClean="0">
                <a:solidFill>
                  <a:schemeClr val="tx1">
                    <a:lumMod val="95000"/>
                  </a:schemeClr>
                </a:solidFill>
                <a:latin typeface="Helvetica Light"/>
                <a:cs typeface="Helvetica Light"/>
              </a:rPr>
              <a:t>John </a:t>
            </a:r>
            <a:r>
              <a:rPr lang="en-US" sz="1600" dirty="0">
                <a:solidFill>
                  <a:schemeClr val="tx1">
                    <a:lumMod val="95000"/>
                  </a:schemeClr>
                </a:solidFill>
                <a:latin typeface="Helvetica Light"/>
                <a:cs typeface="Helvetica Light"/>
              </a:rPr>
              <a:t>now has four vans and four drivers. He is good to his employees, paying them fair wages and even giving them opportunities to buy the vans they drive, so they can have a stake in the </a:t>
            </a:r>
            <a:r>
              <a:rPr lang="en-US" sz="1600" dirty="0" smtClean="0">
                <a:solidFill>
                  <a:schemeClr val="tx1">
                    <a:lumMod val="95000"/>
                  </a:schemeClr>
                </a:solidFill>
                <a:latin typeface="Helvetica Light"/>
                <a:cs typeface="Helvetica Light"/>
              </a:rPr>
              <a:t>company. Aramati </a:t>
            </a:r>
            <a:r>
              <a:rPr lang="en-US" sz="1600" dirty="0">
                <a:solidFill>
                  <a:schemeClr val="tx1">
                    <a:lumMod val="95000"/>
                  </a:schemeClr>
                </a:solidFill>
                <a:latin typeface="Helvetica Light"/>
                <a:cs typeface="Helvetica Light"/>
              </a:rPr>
              <a:t>Safaris has proved itself to be a reliable company, earning the Kenya Association of Tour Operators (KATO) bonded rating. </a:t>
            </a:r>
            <a:endParaRPr lang="en-US" sz="1600" dirty="0">
              <a:solidFill>
                <a:schemeClr val="accent6">
                  <a:lumMod val="50000"/>
                </a:schemeClr>
              </a:solidFill>
              <a:latin typeface="Helvetica Light"/>
              <a:cs typeface="Helvetica Ligh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4208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TotalTime>
  <Words>2608</Words>
  <Application>Microsoft Macintosh PowerPoint</Application>
  <PresentationFormat>Custom</PresentationFormat>
  <Paragraphs>142</Paragraphs>
  <Slides>15</Slides>
  <Notes>0</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Office Theme</vt:lpstr>
      <vt:lpstr>Slide 1</vt:lpstr>
      <vt:lpstr>Slide 2</vt:lpstr>
      <vt:lpstr>For nearly 40 years, Daystar University has been providing the finest Christian education for Africans, by Africans.    With a current student body exceeding 5,000 and more than 18,000 alumni, thousands of Christian servant leaders are bringing innovation and integrity to their communities.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OIXXX</dc:creator>
  <cp:lastModifiedBy>Katie Krebs</cp:lastModifiedBy>
  <cp:revision>19</cp:revision>
  <dcterms:created xsi:type="dcterms:W3CDTF">2016-10-25T17:34:04Z</dcterms:created>
  <dcterms:modified xsi:type="dcterms:W3CDTF">2016-10-25T17:54:54Z</dcterms:modified>
</cp:coreProperties>
</file>